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62" r:id="rId7"/>
    <p:sldId id="263" r:id="rId8"/>
    <p:sldId id="265" r:id="rId9"/>
    <p:sldId id="261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kwood M (AMVC)" userId="82e563bf-9afc-4208-808b-41fe59e3708a" providerId="ADAL" clId="{216E855C-D168-4273-999F-D7907BFBDBA3}"/>
    <pc:docChg chg="modSld">
      <pc:chgData name="Kirkwood M (AMVC)" userId="82e563bf-9afc-4208-808b-41fe59e3708a" providerId="ADAL" clId="{216E855C-D168-4273-999F-D7907BFBDBA3}" dt="2026-07-03T12:46:51.597" v="99" actId="20577"/>
      <pc:docMkLst>
        <pc:docMk/>
      </pc:docMkLst>
      <pc:sldChg chg="modSp mod">
        <pc:chgData name="Kirkwood M (AMVC)" userId="82e563bf-9afc-4208-808b-41fe59e3708a" providerId="ADAL" clId="{216E855C-D168-4273-999F-D7907BFBDBA3}" dt="2026-07-03T12:45:21.795" v="11" actId="20577"/>
        <pc:sldMkLst>
          <pc:docMk/>
          <pc:sldMk cId="321134487" sldId="257"/>
        </pc:sldMkLst>
        <pc:spChg chg="mod">
          <ac:chgData name="Kirkwood M (AMVC)" userId="82e563bf-9afc-4208-808b-41fe59e3708a" providerId="ADAL" clId="{216E855C-D168-4273-999F-D7907BFBDBA3}" dt="2026-07-03T12:45:21.795" v="11" actId="20577"/>
          <ac:spMkLst>
            <pc:docMk/>
            <pc:sldMk cId="321134487" sldId="257"/>
            <ac:spMk id="3" creationId="{CF1BFEE5-4CA8-4587-91B6-5589F56ADA48}"/>
          </ac:spMkLst>
        </pc:spChg>
      </pc:sldChg>
      <pc:sldChg chg="modSp mod">
        <pc:chgData name="Kirkwood M (AMVC)" userId="82e563bf-9afc-4208-808b-41fe59e3708a" providerId="ADAL" clId="{216E855C-D168-4273-999F-D7907BFBDBA3}" dt="2026-07-03T12:46:01.896" v="42" actId="6549"/>
        <pc:sldMkLst>
          <pc:docMk/>
          <pc:sldMk cId="2608532806" sldId="262"/>
        </pc:sldMkLst>
        <pc:spChg chg="mod">
          <ac:chgData name="Kirkwood M (AMVC)" userId="82e563bf-9afc-4208-808b-41fe59e3708a" providerId="ADAL" clId="{216E855C-D168-4273-999F-D7907BFBDBA3}" dt="2026-07-03T12:46:01.896" v="42" actId="6549"/>
          <ac:spMkLst>
            <pc:docMk/>
            <pc:sldMk cId="2608532806" sldId="262"/>
            <ac:spMk id="3" creationId="{55F8E9DA-350C-482A-834F-2222B6658797}"/>
          </ac:spMkLst>
        </pc:spChg>
      </pc:sldChg>
      <pc:sldChg chg="modSp mod">
        <pc:chgData name="Kirkwood M (AMVC)" userId="82e563bf-9afc-4208-808b-41fe59e3708a" providerId="ADAL" clId="{216E855C-D168-4273-999F-D7907BFBDBA3}" dt="2026-07-03T12:46:51.597" v="99" actId="20577"/>
        <pc:sldMkLst>
          <pc:docMk/>
          <pc:sldMk cId="2238297395" sldId="263"/>
        </pc:sldMkLst>
        <pc:graphicFrameChg chg="modGraphic">
          <ac:chgData name="Kirkwood M (AMVC)" userId="82e563bf-9afc-4208-808b-41fe59e3708a" providerId="ADAL" clId="{216E855C-D168-4273-999F-D7907BFBDBA3}" dt="2026-07-03T12:46:51.597" v="99" actId="20577"/>
          <ac:graphicFrameMkLst>
            <pc:docMk/>
            <pc:sldMk cId="2238297395" sldId="263"/>
            <ac:graphicFrameMk id="4" creationId="{C40E6C48-96EE-4B60-8148-D9C6D5742BDB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EE4045-2759-4901-9D13-B548816C2B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solidFill>
            <a:schemeClr val="bg1">
              <a:alpha val="51000"/>
            </a:schemeClr>
          </a:solidFill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9E94DA-52FC-468D-A089-066F4030BE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solidFill>
            <a:schemeClr val="bg1">
              <a:alpha val="58000"/>
            </a:schemeClr>
          </a:solidFill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240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EF4FA-7C21-4AF6-8C8C-3B42D3C99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4200" y="184150"/>
            <a:ext cx="6848475" cy="1025525"/>
          </a:xfrm>
          <a:solidFill>
            <a:schemeClr val="bg1"/>
          </a:solidFill>
          <a:ln w="22225">
            <a:solidFill>
              <a:schemeClr val="tx1"/>
            </a:solidFill>
          </a:ln>
        </p:spPr>
        <p:txBody>
          <a:bodyPr>
            <a:normAutofit/>
          </a:bodyPr>
          <a:lstStyle>
            <a:lvl1pPr algn="ctr">
              <a:defRPr sz="4000">
                <a:ln>
                  <a:noFill/>
                </a:ln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A99512-BD9C-442A-9974-27E567B692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9700"/>
            <a:ext cx="10515600" cy="5248275"/>
          </a:xfrm>
          <a:solidFill>
            <a:schemeClr val="bg1"/>
          </a:solidFill>
          <a:ln w="69850">
            <a:solidFill>
              <a:schemeClr val="tx1"/>
            </a:solidFill>
          </a:ln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85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8F3E0D-0743-4C76-B1B2-31F22389E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1543A2-CDB0-4C08-BF87-D49F7DFDDC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744675-4BF2-48A6-85AA-1B8C6B9F1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EC0-BADF-4B27-A589-AC79C7D59390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34633F-AAC8-450F-A9FC-FC2E96BC5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E10171-D71D-4C0C-B867-666E7B842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8A28-5EDD-4417-B2C7-30DB381A5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012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47188-E3E3-43BD-B048-3308950C6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EF0A69-7C18-4260-A786-399AD34FA7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C915B2-01DB-4CF5-A196-19B6F98508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D3463B-71D0-47C7-9B1F-42944D751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EC0-BADF-4B27-A589-AC79C7D59390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17D6BC-EAEE-4965-B7D0-08EF8A2D6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1F9AB0-8EEC-4AD3-905D-90443370A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8A28-5EDD-4417-B2C7-30DB381A5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837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0F9FA-0C9E-40BF-8DAD-C2DEE207E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7E0C2-0258-4CE7-8AB2-5472E9C922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491BC8-067F-4E8D-B252-17390B11D0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9D0346-8CC9-4958-BEA1-98BB7ABCC2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54F0C6-C24D-4658-86EA-5B23503F01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D20F16-7EDD-4E9C-AA6B-B03BDF08A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EC0-BADF-4B27-A589-AC79C7D59390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DE0142-EA5C-43DC-8F6C-AFE9289BD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F100DD3-B023-4C61-A486-9CBD09BED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8A28-5EDD-4417-B2C7-30DB381A5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440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B7026-5086-4ECA-BD0A-A110EFFFF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E6B6AB-7B87-4339-A91F-F2972EEA5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EC0-BADF-4B27-A589-AC79C7D59390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9882A8-98D8-4C15-BC2A-9D35FFDA4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8B8D2D-9C5C-44F4-8D8C-9A825670F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8A28-5EDD-4417-B2C7-30DB381A5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358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81C9A2-A045-41D5-997E-CD310E9D5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EC0-BADF-4B27-A589-AC79C7D59390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3F3F6B-6AFC-45E0-B7B8-EE915F2CD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9776EA-37B8-4C71-90AD-A1F41B05D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8A28-5EDD-4417-B2C7-30DB381A5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86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B3B7C-B1AF-40C2-B1B1-9F427F04A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970600-B0C6-4265-8263-B1E8BBCCA0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874F01-A251-451F-9A13-A33A938901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85FECE-D1BC-45D0-8C47-C30DF2354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EC0-BADF-4B27-A589-AC79C7D59390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60CFBC-EC2B-40B2-B7C3-E02E780AC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AFA4A5-6F3D-4555-AC22-83253693F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8A28-5EDD-4417-B2C7-30DB381A5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039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64683-8E06-40F6-9FBE-11C8169FD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474622-359B-4764-90A1-734C0C6869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BCF2C4-F69E-4037-A8B3-117C86D71E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CAF715-A3FE-43E1-A0C5-98447C917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EC0-BADF-4B27-A589-AC79C7D59390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60E3F0-155B-4C5F-922F-62AAE1CEB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F26196-9796-4C5B-B9A8-268A073EF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8A28-5EDD-4417-B2C7-30DB381A5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06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E0918-306E-4DDE-9914-E1ECA8373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69AC5F-32A4-4D50-A3BD-8716943206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6BE7C-0565-4F2E-A966-5AEB54A54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EC0-BADF-4B27-A589-AC79C7D59390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AAE8EB-B5F9-481E-9C0F-85F9CA81A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31DC3B-2092-4A48-B161-7ECB38787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8A28-5EDD-4417-B2C7-30DB381A5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819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93B2E5-19FF-453F-8130-58B0EC97C8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086D30-F048-4535-88F8-B05023643D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3C46A7-C45A-479C-B86C-F3F182A76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94EC0-BADF-4B27-A589-AC79C7D59390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18301-A056-4813-A0F8-F7EB7A936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F46A98-8FCD-4B78-9DA0-A53DA59A7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E8A28-5EDD-4417-B2C7-30DB381A5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624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5B60D8-37E7-4771-B97A-7F12FA9CF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E1ADD8-AE44-4FEE-9093-6000716576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F5D345-B547-4963-9F4E-FACCFE2C4C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94EC0-BADF-4B27-A589-AC79C7D59390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ECDD48-1FDE-4A43-B6D1-11CF8888AC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327AA8-0651-4B4D-8292-D4C89D5CDF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E8A28-5EDD-4417-B2C7-30DB381A52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039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47D4D-E5C0-459F-BC58-63A70E808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0782" y="197774"/>
            <a:ext cx="6761085" cy="966525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AAQ in 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1BFEE5-4CA8-4587-91B6-5589F56ADA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4925"/>
            <a:ext cx="10515600" cy="5355301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en-GB" sz="3600" dirty="0">
                <a:solidFill>
                  <a:schemeClr val="tx1"/>
                </a:solidFill>
              </a:rPr>
              <a:t>Why choose IT?</a:t>
            </a:r>
          </a:p>
          <a:p>
            <a:endParaRPr lang="en-GB" dirty="0"/>
          </a:p>
          <a:p>
            <a:r>
              <a:rPr lang="en-GB" dirty="0">
                <a:solidFill>
                  <a:schemeClr val="tx1"/>
                </a:solidFill>
              </a:rPr>
              <a:t>Modular based – Bank unit </a:t>
            </a:r>
            <a:r>
              <a:rPr lang="en-GB" dirty="0"/>
              <a:t>points</a:t>
            </a:r>
            <a:r>
              <a:rPr lang="en-GB" dirty="0">
                <a:solidFill>
                  <a:schemeClr val="tx1"/>
                </a:solidFill>
              </a:rPr>
              <a:t> as you go</a:t>
            </a:r>
          </a:p>
          <a:p>
            <a:r>
              <a:rPr lang="en-GB" dirty="0">
                <a:solidFill>
                  <a:schemeClr val="tx1"/>
                </a:solidFill>
              </a:rPr>
              <a:t>No final exams in summer of Y13</a:t>
            </a:r>
          </a:p>
          <a:p>
            <a:r>
              <a:rPr lang="en-GB" dirty="0">
                <a:solidFill>
                  <a:schemeClr val="tx1"/>
                </a:solidFill>
              </a:rPr>
              <a:t>50% of grade comes from coursework</a:t>
            </a:r>
          </a:p>
          <a:p>
            <a:r>
              <a:rPr lang="en-GB" dirty="0">
                <a:solidFill>
                  <a:schemeClr val="tx1"/>
                </a:solidFill>
              </a:rPr>
              <a:t>Hands on creation of IT products</a:t>
            </a:r>
          </a:p>
          <a:p>
            <a:r>
              <a:rPr lang="en-GB" dirty="0">
                <a:solidFill>
                  <a:schemeClr val="tx1"/>
                </a:solidFill>
              </a:rPr>
              <a:t>Prepares you for work and further educational courses</a:t>
            </a:r>
          </a:p>
        </p:txBody>
      </p:sp>
    </p:spTree>
    <p:extLst>
      <p:ext uri="{BB962C8B-B14F-4D97-AF65-F5344CB8AC3E}">
        <p14:creationId xmlns:p14="http://schemas.microsoft.com/office/powerpoint/2010/main" val="321134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42079-6ED8-40A4-B561-5448FE621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Course structure</a:t>
            </a: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2279FCA6-9662-45D4-8694-354855B069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7487742"/>
              </p:ext>
            </p:extLst>
          </p:nvPr>
        </p:nvGraphicFramePr>
        <p:xfrm>
          <a:off x="197177" y="1370330"/>
          <a:ext cx="9823516" cy="505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3924">
                  <a:extLst>
                    <a:ext uri="{9D8B030D-6E8A-4147-A177-3AD203B41FA5}">
                      <a16:colId xmlns:a16="http://schemas.microsoft.com/office/drawing/2014/main" val="4234137948"/>
                    </a:ext>
                  </a:extLst>
                </a:gridCol>
                <a:gridCol w="2336276">
                  <a:extLst>
                    <a:ext uri="{9D8B030D-6E8A-4147-A177-3AD203B41FA5}">
                      <a16:colId xmlns:a16="http://schemas.microsoft.com/office/drawing/2014/main" val="2966356120"/>
                    </a:ext>
                  </a:extLst>
                </a:gridCol>
                <a:gridCol w="1255336">
                  <a:extLst>
                    <a:ext uri="{9D8B030D-6E8A-4147-A177-3AD203B41FA5}">
                      <a16:colId xmlns:a16="http://schemas.microsoft.com/office/drawing/2014/main" val="2875763292"/>
                    </a:ext>
                  </a:extLst>
                </a:gridCol>
                <a:gridCol w="3157980">
                  <a:extLst>
                    <a:ext uri="{9D8B030D-6E8A-4147-A177-3AD203B41FA5}">
                      <a16:colId xmlns:a16="http://schemas.microsoft.com/office/drawing/2014/main" val="412525177"/>
                    </a:ext>
                  </a:extLst>
                </a:gridCol>
              </a:tblGrid>
              <a:tr h="1928812">
                <a:tc gridSpan="2">
                  <a:txBody>
                    <a:bodyPr/>
                    <a:lstStyle/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F160 – Exam</a:t>
                      </a:r>
                      <a:r>
                        <a:rPr lang="en-US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 75glh</a:t>
                      </a:r>
                    </a:p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Fundamentals of Application Development</a:t>
                      </a:r>
                      <a:endParaRPr lang="en-US" sz="1600" b="1" i="0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1.5 - hour exam</a:t>
                      </a:r>
                      <a:r>
                        <a:rPr lang="en-US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TA1 Types of software used in application design</a:t>
                      </a:r>
                      <a:endParaRPr lang="en-US" sz="1600" b="1" i="0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TA2 Software development models</a:t>
                      </a:r>
                    </a:p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TA3 Planning application development projects</a:t>
                      </a:r>
                    </a:p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TA4 Application design scoping</a:t>
                      </a:r>
                    </a:p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TA5 Human computer interface and interaction</a:t>
                      </a:r>
                    </a:p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TA6 Job roles and skills</a:t>
                      </a:r>
                      <a:r>
                        <a:rPr lang="en-US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endParaRPr lang="en-GB" sz="1600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F161 - Exam</a:t>
                      </a:r>
                      <a:r>
                        <a:rPr lang="en-US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 70glh</a:t>
                      </a:r>
                    </a:p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Developing application software</a:t>
                      </a:r>
                      <a:endParaRPr lang="en-US" sz="1600" b="1" i="0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1.5 - hour exam</a:t>
                      </a:r>
                      <a:r>
                        <a:rPr lang="en-US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r>
                        <a:rPr lang="en-GB" sz="1600" dirty="0"/>
                        <a:t>TA1 Application software considerations</a:t>
                      </a:r>
                    </a:p>
                    <a:p>
                      <a:r>
                        <a:rPr lang="en-GB" sz="1600" dirty="0"/>
                        <a:t>TA2 Data and flow in application software</a:t>
                      </a:r>
                    </a:p>
                    <a:p>
                      <a:r>
                        <a:rPr lang="en-GB" sz="1600" dirty="0"/>
                        <a:t>TA3 API (Application Programming Interface) and protocols</a:t>
                      </a:r>
                    </a:p>
                    <a:p>
                      <a:r>
                        <a:rPr lang="en-GB" sz="1600" dirty="0"/>
                        <a:t>TA4 Application software security</a:t>
                      </a:r>
                    </a:p>
                    <a:p>
                      <a:r>
                        <a:rPr lang="en-GB" sz="1600" dirty="0"/>
                        <a:t>TA5 Operational considerations</a:t>
                      </a:r>
                    </a:p>
                    <a:p>
                      <a:r>
                        <a:rPr lang="en-GB" sz="1600" dirty="0"/>
                        <a:t>TA6 Legal considerations</a:t>
                      </a: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1245255"/>
                  </a:ext>
                </a:extLst>
              </a:tr>
              <a:tr h="1928812">
                <a:tc>
                  <a:txBody>
                    <a:bodyPr/>
                    <a:lstStyle/>
                    <a:p>
                      <a:pPr rtl="0" fontAlgn="base"/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F162– Coursework</a:t>
                      </a:r>
                      <a:r>
                        <a:rPr lang="en-US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rtl="0" fontAlgn="base"/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Designing and communicating UI solutions</a:t>
                      </a:r>
                      <a:r>
                        <a:rPr lang="en-US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 75glh</a:t>
                      </a:r>
                    </a:p>
                    <a:p>
                      <a:pPr rtl="0" fontAlgn="base"/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Creation of a prototype App</a:t>
                      </a:r>
                      <a:endParaRPr lang="en-US" sz="16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Follow a development lifecycle to plan, develop, test and evaluate a interactive app</a:t>
                      </a:r>
                      <a:endParaRPr lang="en-GB" sz="16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0" fontAlgn="base"/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F164 - Coursework</a:t>
                      </a:r>
                      <a:r>
                        <a:rPr lang="en-US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rtl="0" fontAlgn="base"/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Website development</a:t>
                      </a:r>
                      <a:r>
                        <a:rPr lang="en-US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 70glh</a:t>
                      </a:r>
                    </a:p>
                    <a:p>
                      <a:pPr rtl="0" fontAlgn="base"/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Creation of a website</a:t>
                      </a:r>
                      <a:r>
                        <a:rPr lang="en-US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rtl="0" fontAlgn="base"/>
                      <a:r>
                        <a:rPr lang="en-GB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Follow a development lifecycle to plan, develop, test and evaluate a website</a:t>
                      </a:r>
                      <a:endParaRPr lang="en-US" sz="16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 fontAlgn="base"/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F165 - Coursework</a:t>
                      </a:r>
                      <a:r>
                        <a:rPr lang="en-US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rtl="0" fontAlgn="base"/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Immersive technology solution development </a:t>
                      </a:r>
                      <a:r>
                        <a:rPr lang="en-US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70glh</a:t>
                      </a:r>
                    </a:p>
                    <a:p>
                      <a:pPr rtl="0" fontAlgn="base"/>
                      <a:r>
                        <a:rPr lang="en-GB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rtl="0" fontAlgn="base"/>
                      <a:r>
                        <a:rPr lang="en-GB" sz="16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Creation of a website</a:t>
                      </a:r>
                      <a:r>
                        <a:rPr lang="en-US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​</a:t>
                      </a:r>
                    </a:p>
                    <a:p>
                      <a:pPr rtl="0" fontAlgn="base"/>
                      <a:r>
                        <a:rPr lang="en-GB" sz="16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Follow a development lifecycle to plan, develop, test and evaluate an AR product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65726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2781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740F7-326F-43F4-A93B-569059C15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Difference between KS4 and KS5 IT course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8E9DA-350C-482A-834F-2222B66587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1075" y="1846262"/>
            <a:ext cx="10086975" cy="2924175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Two submission dates each year</a:t>
            </a:r>
          </a:p>
          <a:p>
            <a:r>
              <a:rPr lang="en-GB" dirty="0"/>
              <a:t>More time to re-sit any units</a:t>
            </a:r>
          </a:p>
          <a:p>
            <a:r>
              <a:rPr lang="en-GB" dirty="0"/>
              <a:t>Project based coursework again, so you have the grounding knowledge already</a:t>
            </a:r>
          </a:p>
          <a:p>
            <a:r>
              <a:rPr lang="en-GB" dirty="0"/>
              <a:t>Exam units build on what you have already learnt for the exam content in KS4</a:t>
            </a:r>
          </a:p>
        </p:txBody>
      </p:sp>
    </p:spTree>
    <p:extLst>
      <p:ext uri="{BB962C8B-B14F-4D97-AF65-F5344CB8AC3E}">
        <p14:creationId xmlns:p14="http://schemas.microsoft.com/office/powerpoint/2010/main" val="2608532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EB0C4-7F7E-469D-BAFF-605A27ADA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achieve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5C2DED-B283-4A09-B49C-18A957ADD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4926"/>
            <a:ext cx="10515600" cy="535305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 sz="1800"/>
              <a:t>You will be working on 2 units at a time</a:t>
            </a:r>
          </a:p>
          <a:p>
            <a:pPr marL="0" indent="0">
              <a:buNone/>
            </a:pPr>
            <a:r>
              <a:rPr lang="en-GB" sz="1800"/>
              <a:t>You need to dedicate at least 3 hours a week outside of lessons for each of these units</a:t>
            </a:r>
          </a:p>
          <a:p>
            <a:pPr marL="0" indent="0">
              <a:buNone/>
            </a:pPr>
            <a:r>
              <a:rPr lang="en-GB" sz="1800"/>
              <a:t>Time management – Create a study timetable to plan when and what you will study, which includes silent study sessions, free lessons and time at home</a:t>
            </a:r>
          </a:p>
          <a:p>
            <a:pPr marL="0" indent="0">
              <a:buNone/>
            </a:pPr>
            <a:r>
              <a:rPr lang="en-GB" sz="1800"/>
              <a:t>Pressure will build up if you start to fall behind, so plan from the start how you will manage your time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C40E6C48-96EE-4B60-8148-D9C6D5742B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6014040"/>
              </p:ext>
            </p:extLst>
          </p:nvPr>
        </p:nvGraphicFramePr>
        <p:xfrm>
          <a:off x="1057274" y="3882525"/>
          <a:ext cx="9915526" cy="270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57763">
                  <a:extLst>
                    <a:ext uri="{9D8B030D-6E8A-4147-A177-3AD203B41FA5}">
                      <a16:colId xmlns:a16="http://schemas.microsoft.com/office/drawing/2014/main" val="89014044"/>
                    </a:ext>
                  </a:extLst>
                </a:gridCol>
                <a:gridCol w="4957763">
                  <a:extLst>
                    <a:ext uri="{9D8B030D-6E8A-4147-A177-3AD203B41FA5}">
                      <a16:colId xmlns:a16="http://schemas.microsoft.com/office/drawing/2014/main" val="328535584"/>
                    </a:ext>
                  </a:extLst>
                </a:gridCol>
              </a:tblGrid>
              <a:tr h="338906">
                <a:tc>
                  <a:txBody>
                    <a:bodyPr/>
                    <a:lstStyle/>
                    <a:p>
                      <a:r>
                        <a:rPr lang="en-GB"/>
                        <a:t>Exam units</a:t>
                      </a: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Coursework units</a:t>
                      </a: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660865"/>
                  </a:ext>
                </a:extLst>
              </a:tr>
              <a:tr h="584960">
                <a:tc>
                  <a:txBody>
                    <a:bodyPr/>
                    <a:lstStyle/>
                    <a:p>
                      <a:r>
                        <a:rPr lang="en-GB" sz="1600"/>
                        <a:t>Complete any out of lesson tasks given to you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Complete and submit tasks by the given deadline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9095983"/>
                  </a:ext>
                </a:extLst>
              </a:tr>
              <a:tr h="584960">
                <a:tc>
                  <a:txBody>
                    <a:bodyPr/>
                    <a:lstStyle/>
                    <a:p>
                      <a:r>
                        <a:rPr lang="en-GB" sz="1600"/>
                        <a:t>Use revision materials given to you, and create your own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Use resources given to check that you have covered everything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6465792"/>
                  </a:ext>
                </a:extLst>
              </a:tr>
              <a:tr h="584960">
                <a:tc>
                  <a:txBody>
                    <a:bodyPr/>
                    <a:lstStyle/>
                    <a:p>
                      <a:r>
                        <a:rPr lang="en-GB" sz="1600"/>
                        <a:t>Practice exam style questions throughout the learning of each 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/>
                        <a:t>Continue to build coursework products where software is available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9166726"/>
                  </a:ext>
                </a:extLst>
              </a:tr>
              <a:tr h="584960">
                <a:tc>
                  <a:txBody>
                    <a:bodyPr/>
                    <a:lstStyle/>
                    <a:p>
                      <a:r>
                        <a:rPr lang="en-GB" sz="1600"/>
                        <a:t>Look over learning from the previous lesson before the next lesson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00108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8297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8F0600-EE1D-48B2-990F-2C699F5DD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Tasks – F164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037D76-4F11-4FBD-BAE5-D1000D336C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dirty="0"/>
          </a:p>
          <a:p>
            <a:pPr marL="0" indent="0">
              <a:buNone/>
            </a:pPr>
            <a:r>
              <a:rPr lang="en-GB" sz="1800" dirty="0"/>
              <a:t>P3 – Produce a plan for the website that meets the client’s requirements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You now need to complete the following tasks</a:t>
            </a:r>
            <a:endParaRPr lang="en-GB" sz="1800" dirty="0">
              <a:cs typeface="Arial"/>
            </a:endParaRPr>
          </a:p>
          <a:p>
            <a:r>
              <a:rPr lang="en-GB" sz="1800" dirty="0"/>
              <a:t>Decide on a website to create </a:t>
            </a:r>
          </a:p>
          <a:p>
            <a:r>
              <a:rPr lang="en-GB" sz="1800" dirty="0"/>
              <a:t>Research similar websites and plan content for 6 pages (including the homepage)</a:t>
            </a:r>
            <a:endParaRPr lang="en-GB" sz="1800" dirty="0">
              <a:cs typeface="Arial"/>
            </a:endParaRPr>
          </a:p>
          <a:p>
            <a:r>
              <a:rPr lang="en-GB" sz="1800" dirty="0"/>
              <a:t>Create a site map</a:t>
            </a:r>
            <a:endParaRPr lang="en-GB" sz="1800" dirty="0">
              <a:cs typeface="Arial"/>
            </a:endParaRPr>
          </a:p>
          <a:p>
            <a:r>
              <a:rPr lang="en-GB" sz="1800" dirty="0"/>
              <a:t>Create a storyboard </a:t>
            </a:r>
            <a:endParaRPr lang="en-GB" sz="1800" dirty="0">
              <a:cs typeface="Arial"/>
            </a:endParaRPr>
          </a:p>
          <a:p>
            <a:r>
              <a:rPr lang="en-GB" sz="1800" dirty="0"/>
              <a:t>Decide on the House style</a:t>
            </a:r>
            <a:endParaRPr lang="en-GB" sz="1800" dirty="0">
              <a:cs typeface="Arial"/>
            </a:endParaRP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The following slides will guide you through these tasks</a:t>
            </a:r>
            <a:endParaRPr lang="en-GB" sz="1800" dirty="0">
              <a:cs typeface="Aria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2931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4D29F-315C-41FD-B4BD-D147650EB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Task 1 - Decide on Website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2B05A0-CCBE-4972-910C-5A8E4ED35E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  <a:p>
            <a:r>
              <a:rPr lang="en-GB" sz="1800"/>
              <a:t>For this unit you will create a Prototype website</a:t>
            </a:r>
          </a:p>
          <a:p>
            <a:r>
              <a:rPr lang="en-GB" sz="1800"/>
              <a:t>Prototype – Partly functional website, shows main content, not including shopping cart</a:t>
            </a:r>
          </a:p>
          <a:p>
            <a:r>
              <a:rPr lang="en-GB" sz="1800"/>
              <a:t>You choose what website to create, linked to outside interests or clubs</a:t>
            </a:r>
          </a:p>
          <a:p>
            <a:r>
              <a:rPr lang="en-GB" sz="1800"/>
              <a:t>Must have a Purpose and Audience</a:t>
            </a:r>
          </a:p>
          <a:p>
            <a:r>
              <a:rPr lang="en-GB" sz="1800"/>
              <a:t>Must have requirements that a fictitious client would need for a purpose</a:t>
            </a:r>
          </a:p>
          <a:p>
            <a:r>
              <a:rPr lang="en-GB" sz="1800"/>
              <a:t>Must have at least 6 pages</a:t>
            </a:r>
          </a:p>
          <a:p>
            <a:endParaRPr lang="en-GB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994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EE767-CEBA-4A92-BDF7-7C559904E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Client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DD1BF4-EC12-472B-86DE-BDB6D60912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  <a:p>
            <a:r>
              <a:rPr lang="en-GB" sz="1800"/>
              <a:t>These are likely requirements, depending on your chosen website</a:t>
            </a:r>
          </a:p>
          <a:p>
            <a:r>
              <a:rPr lang="en-GB" sz="1800"/>
              <a:t>Website that sells products/services</a:t>
            </a:r>
          </a:p>
          <a:p>
            <a:pPr lvl="1"/>
            <a:r>
              <a:rPr lang="en-GB" sz="1800"/>
              <a:t>This is the easiest type of website to create, as it has a clear purpose – to sell</a:t>
            </a:r>
          </a:p>
          <a:p>
            <a:pPr lvl="1"/>
            <a:r>
              <a:rPr lang="en-GB" sz="1800"/>
              <a:t>Likely pages include</a:t>
            </a:r>
          </a:p>
          <a:p>
            <a:pPr lvl="2"/>
            <a:r>
              <a:rPr lang="en-GB"/>
              <a:t>Homepage</a:t>
            </a:r>
          </a:p>
          <a:p>
            <a:pPr lvl="2"/>
            <a:r>
              <a:rPr lang="en-GB"/>
              <a:t>Products – showing range of products in images</a:t>
            </a:r>
          </a:p>
          <a:p>
            <a:pPr lvl="2"/>
            <a:r>
              <a:rPr lang="en-GB"/>
              <a:t>Product items – showing details for one product selected (can be several pages)</a:t>
            </a:r>
          </a:p>
          <a:p>
            <a:pPr lvl="2"/>
            <a:r>
              <a:rPr lang="en-GB"/>
              <a:t>Contact details/where to find us</a:t>
            </a:r>
          </a:p>
          <a:p>
            <a:pPr lvl="2"/>
            <a:r>
              <a:rPr lang="en-GB"/>
              <a:t>Special promotions</a:t>
            </a:r>
          </a:p>
          <a:p>
            <a:pPr lvl="2"/>
            <a:r>
              <a:rPr lang="en-GB"/>
              <a:t>Request more information</a:t>
            </a:r>
          </a:p>
          <a:p>
            <a:pPr marL="914400" lvl="2" indent="0">
              <a:buNone/>
            </a:pPr>
            <a:endParaRPr lang="en-GB"/>
          </a:p>
          <a:p>
            <a:pPr lvl="2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8062457-7C57-428D-9CCC-A9AB67DF2D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25" t="23196" r="37226" b="38995"/>
          <a:stretch/>
        </p:blipFill>
        <p:spPr>
          <a:xfrm>
            <a:off x="5443472" y="4075656"/>
            <a:ext cx="4251673" cy="243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5939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CC6DF-3FCE-44CC-9997-96F499FEF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Client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65526C-C1BD-4363-A1C2-25BB82D2C5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  <a:p>
            <a:r>
              <a:rPr lang="en-GB"/>
              <a:t>Interactivity requirements</a:t>
            </a:r>
          </a:p>
          <a:p>
            <a:pPr lvl="1"/>
            <a:r>
              <a:rPr lang="en-GB"/>
              <a:t>At least one video to advertise one/several products/services</a:t>
            </a:r>
          </a:p>
          <a:p>
            <a:pPr lvl="1"/>
            <a:r>
              <a:rPr lang="en-GB"/>
              <a:t>A form for customers to request more info/sign up to newsletter etc</a:t>
            </a:r>
          </a:p>
          <a:p>
            <a:pPr lvl="1"/>
            <a:r>
              <a:rPr lang="en-GB"/>
              <a:t>A slideshow of images – likely to be a range of products</a:t>
            </a:r>
          </a:p>
          <a:p>
            <a:pPr lvl="1"/>
            <a:r>
              <a:rPr lang="en-GB"/>
              <a:t>Interactive navigation – Navigation bar/rollover buttons</a:t>
            </a:r>
          </a:p>
          <a:p>
            <a:r>
              <a:rPr lang="en-GB"/>
              <a:t>Accessibility requirements</a:t>
            </a:r>
          </a:p>
          <a:p>
            <a:pPr lvl="1"/>
            <a:r>
              <a:rPr lang="en-GB"/>
              <a:t>Alt text on all images (including images with text/buttons)</a:t>
            </a:r>
          </a:p>
          <a:p>
            <a:pPr lvl="1"/>
            <a:r>
              <a:rPr lang="en-GB"/>
              <a:t>Contrasting colours</a:t>
            </a:r>
          </a:p>
          <a:p>
            <a:pPr lvl="1"/>
            <a:r>
              <a:rPr lang="en-GB"/>
              <a:t>Links at the bottom of each page</a:t>
            </a:r>
          </a:p>
          <a:p>
            <a:pPr lvl="1"/>
            <a:r>
              <a:rPr lang="en-GB"/>
              <a:t>Change font size feature</a:t>
            </a:r>
          </a:p>
        </p:txBody>
      </p:sp>
    </p:spTree>
    <p:extLst>
      <p:ext uri="{BB962C8B-B14F-4D97-AF65-F5344CB8AC3E}">
        <p14:creationId xmlns:p14="http://schemas.microsoft.com/office/powerpoint/2010/main" val="14485744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3D41C-5624-4E9C-9F23-F6C8ADABA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Task 2 – Site map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A1960-BBF9-4285-AB12-E3482F63A6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Research a range of websites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From your research choose what website you will create (updated version of a real website or made up company)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Choose a website name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Decide on the 6 pages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Create a site map on Word for your website, showing the name of each page</a:t>
            </a:r>
          </a:p>
          <a:p>
            <a:pPr marL="457200" lvl="1" indent="0">
              <a:buNone/>
            </a:pPr>
            <a:r>
              <a:rPr lang="en-GB" dirty="0"/>
              <a:t>Here is an example</a:t>
            </a:r>
          </a:p>
          <a:p>
            <a:pPr marL="457200" lvl="1" indent="0">
              <a:buNone/>
            </a:pPr>
            <a:r>
              <a:rPr lang="en-GB" dirty="0"/>
              <a:t>Save it to a New IT folder on your OneDrive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0C28DF-4E36-46B4-ADE5-9AE373B27F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25" t="23196" r="37226" b="38995"/>
          <a:stretch/>
        </p:blipFill>
        <p:spPr>
          <a:xfrm>
            <a:off x="6548437" y="4106621"/>
            <a:ext cx="4251673" cy="243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4610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3B4D2-FA73-419F-AB46-EFA2EAB6A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Task 3 – House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580E9E-4CD1-4714-96F9-1C03155514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8" y="1425575"/>
            <a:ext cx="10515600" cy="5248275"/>
          </a:xfrm>
        </p:spPr>
        <p:txBody>
          <a:bodyPr/>
          <a:lstStyle/>
          <a:p>
            <a:endParaRPr lang="en-GB"/>
          </a:p>
          <a:p>
            <a:r>
              <a:rPr lang="en-GB"/>
              <a:t>Now you need to create the House style for the company, </a:t>
            </a:r>
          </a:p>
          <a:p>
            <a:r>
              <a:rPr lang="en-GB"/>
              <a:t>House style – Identifies the image of the company</a:t>
            </a:r>
          </a:p>
          <a:p>
            <a:r>
              <a:rPr lang="en-GB"/>
              <a:t>Create a new Word document titled (House style) and create a table like the below example with what you have chosen for each element of the House style</a:t>
            </a:r>
          </a:p>
          <a:p>
            <a:r>
              <a:rPr lang="en-GB"/>
              <a:t>Remember – if you are re-creating an existing company website, you will need to identify and use their house style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F00B655-FD65-42BE-B8D1-8682346255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097876"/>
              </p:ext>
            </p:extLst>
          </p:nvPr>
        </p:nvGraphicFramePr>
        <p:xfrm>
          <a:off x="1227471" y="4049712"/>
          <a:ext cx="9607106" cy="249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3574">
                  <a:extLst>
                    <a:ext uri="{9D8B030D-6E8A-4147-A177-3AD203B41FA5}">
                      <a16:colId xmlns:a16="http://schemas.microsoft.com/office/drawing/2014/main" val="2358758465"/>
                    </a:ext>
                  </a:extLst>
                </a:gridCol>
                <a:gridCol w="6973532">
                  <a:extLst>
                    <a:ext uri="{9D8B030D-6E8A-4147-A177-3AD203B41FA5}">
                      <a16:colId xmlns:a16="http://schemas.microsoft.com/office/drawing/2014/main" val="380566198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Logo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Image of top with “M&amp;W clothing” in top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35391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Background colour/image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Blue Hex:#ECAEAF for background</a:t>
                      </a:r>
                    </a:p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29428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Font style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Arial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47309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Headings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Cooltext “gold outline” font “Royal Acid Bath” size 24 colour Gold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53436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Main text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Arial black size 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8964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Slogan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Style to WOW at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77969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74878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33D55-DA6E-4E7E-9790-85DACFA2D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Task 4 - Storyboards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7D107A-FBC5-4FBA-9A61-4290E9A646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  <a:p>
            <a:r>
              <a:rPr lang="en-GB" sz="1800"/>
              <a:t>Now you need to create a storyboard (aka wireframe) for each of the 6 pages</a:t>
            </a:r>
          </a:p>
          <a:p>
            <a:r>
              <a:rPr lang="en-GB" sz="1800"/>
              <a:t>Start with the Homepage</a:t>
            </a:r>
          </a:p>
          <a:p>
            <a:r>
              <a:rPr lang="en-GB" sz="1800"/>
              <a:t>This will take time as you need to decide </a:t>
            </a:r>
          </a:p>
          <a:p>
            <a:pPr marL="0" indent="0">
              <a:buNone/>
            </a:pPr>
            <a:r>
              <a:rPr lang="en-GB" sz="1800"/>
              <a:t>    now what is going on each page, in detail</a:t>
            </a:r>
          </a:p>
          <a:p>
            <a:r>
              <a:rPr lang="en-GB" sz="1800"/>
              <a:t>Use Word again, named “Homepage storyboard”</a:t>
            </a:r>
          </a:p>
          <a:p>
            <a:r>
              <a:rPr lang="en-GB" sz="1800"/>
              <a:t>Place textboxes where each element will go</a:t>
            </a:r>
          </a:p>
          <a:p>
            <a:r>
              <a:rPr lang="en-GB" sz="1800"/>
              <a:t>You need a new storyboard for each page</a:t>
            </a:r>
          </a:p>
          <a:p>
            <a:r>
              <a:rPr lang="en-GB" sz="1800"/>
              <a:t>Write in the textboxes what the element is</a:t>
            </a:r>
          </a:p>
          <a:p>
            <a:r>
              <a:rPr lang="en-GB" sz="1800" err="1"/>
              <a:t>Eg</a:t>
            </a:r>
            <a:r>
              <a:rPr lang="en-GB" sz="1800"/>
              <a:t> Image of blue trainers 30x30px</a:t>
            </a:r>
          </a:p>
          <a:p>
            <a:r>
              <a:rPr lang="en-GB" sz="1800"/>
              <a:t>You will not actually have the images yet but can ]</a:t>
            </a:r>
          </a:p>
          <a:p>
            <a:pPr marL="0" indent="0">
              <a:buNone/>
            </a:pPr>
            <a:r>
              <a:rPr lang="en-GB" sz="1800"/>
              <a:t>    decide what you want now</a:t>
            </a:r>
          </a:p>
          <a:p>
            <a:r>
              <a:rPr lang="en-GB" sz="1800"/>
              <a:t>You can add the size and filename later</a:t>
            </a:r>
          </a:p>
          <a:p>
            <a:r>
              <a:rPr lang="en-GB" sz="1800"/>
              <a:t>Use the example here as a guide, though you decide the layout and positioning</a:t>
            </a:r>
          </a:p>
          <a:p>
            <a:pPr marL="0" indent="0">
              <a:buNone/>
            </a:pPr>
            <a:endParaRPr lang="en-GB" sz="1800"/>
          </a:p>
          <a:p>
            <a:endParaRPr lang="en-GB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605AEC8-9C15-46BB-9D7D-63CB88DF68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137"/>
          <a:stretch/>
        </p:blipFill>
        <p:spPr bwMode="auto">
          <a:xfrm>
            <a:off x="6096000" y="2294751"/>
            <a:ext cx="4696047" cy="3663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8987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CB9C7-A352-446B-92D5-571215B7F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To bring to 1</a:t>
            </a:r>
            <a:r>
              <a:rPr lang="en-GB" baseline="30000"/>
              <a:t>st</a:t>
            </a:r>
            <a:r>
              <a:rPr lang="en-GB"/>
              <a:t> lesson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D12CB6-C529-46ED-AFC9-424E1A6654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dirty="0"/>
          </a:p>
          <a:p>
            <a:r>
              <a:rPr lang="en-GB" dirty="0"/>
              <a:t>Ensure that you bring the following work (electronic or printed) completed to your first IT lesson with Miss Kirkwood</a:t>
            </a:r>
          </a:p>
          <a:p>
            <a:pPr lvl="1"/>
            <a:r>
              <a:rPr lang="en-GB" dirty="0"/>
              <a:t>Site map for your website</a:t>
            </a:r>
          </a:p>
          <a:p>
            <a:pPr lvl="1"/>
            <a:r>
              <a:rPr lang="en-GB" dirty="0"/>
              <a:t>Storyboards for each of your 6 pages</a:t>
            </a:r>
            <a:endParaRPr lang="en-GB" dirty="0">
              <a:cs typeface="Arial" panose="020B0604020202020204"/>
            </a:endParaRPr>
          </a:p>
          <a:p>
            <a:pPr lvl="1"/>
            <a:r>
              <a:rPr lang="en-GB" dirty="0"/>
              <a:t>House style for your website</a:t>
            </a:r>
          </a:p>
          <a:p>
            <a:endParaRPr lang="en-GB" dirty="0"/>
          </a:p>
          <a:p>
            <a:r>
              <a:rPr lang="en-GB" dirty="0"/>
              <a:t>We will start learning how to use the software and look at what skills we need to learn</a:t>
            </a:r>
          </a:p>
        </p:txBody>
      </p:sp>
    </p:spTree>
    <p:extLst>
      <p:ext uri="{BB962C8B-B14F-4D97-AF65-F5344CB8AC3E}">
        <p14:creationId xmlns:p14="http://schemas.microsoft.com/office/powerpoint/2010/main" val="37647842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E5F3EA45BED24AA0D3EBA92EB49204" ma:contentTypeVersion="10" ma:contentTypeDescription="Create a new document." ma:contentTypeScope="" ma:versionID="1116ab13959ce48891ef0e5a86575f94">
  <xsd:schema xmlns:xsd="http://www.w3.org/2001/XMLSchema" xmlns:xs="http://www.w3.org/2001/XMLSchema" xmlns:p="http://schemas.microsoft.com/office/2006/metadata/properties" xmlns:ns2="6fefc757-1ca4-4a39-960a-a14f972e26da" targetNamespace="http://schemas.microsoft.com/office/2006/metadata/properties" ma:root="true" ma:fieldsID="fbbad08e28a345fe4329c8e5225ffe87" ns2:_="">
    <xsd:import namespace="6fefc757-1ca4-4a39-960a-a14f972e26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ObjectDetectorVersions" minOccurs="0"/>
                <xsd:element ref="ns2:MediaServiceSearchPropertie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efc757-1ca4-4a39-960a-a14f972e26d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LengthInSeconds xmlns="6fefc757-1ca4-4a39-960a-a14f972e26da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29E7CF8-163B-472D-BA85-B0D38AB6FC8C}"/>
</file>

<file path=customXml/itemProps2.xml><?xml version="1.0" encoding="utf-8"?>
<ds:datastoreItem xmlns:ds="http://schemas.openxmlformats.org/officeDocument/2006/customXml" ds:itemID="{4A635B4D-E8A4-4B34-8344-D96968B5ED85}">
  <ds:schemaRefs>
    <ds:schemaRef ds:uri="http://schemas.openxmlformats.org/package/2006/metadata/core-properties"/>
    <ds:schemaRef ds:uri="http://purl.org/dc/elements/1.1/"/>
    <ds:schemaRef ds:uri="http://purl.org/dc/dcmitype/"/>
    <ds:schemaRef ds:uri="6ce5e7e8-8edb-4d20-ba75-5c9228d706d4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terms/"/>
    <ds:schemaRef ds:uri="1fa8512b-257f-44b0-a6ba-5a9a78a64e51"/>
    <ds:schemaRef ds:uri="9863f9fd-b8b2-4a94-9449-97a5eccf1304"/>
  </ds:schemaRefs>
</ds:datastoreItem>
</file>

<file path=customXml/itemProps3.xml><?xml version="1.0" encoding="utf-8"?>
<ds:datastoreItem xmlns:ds="http://schemas.openxmlformats.org/officeDocument/2006/customXml" ds:itemID="{6289B77F-2279-4142-A5D4-8C620FE3841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1095</Words>
  <Application>Microsoft Office PowerPoint</Application>
  <PresentationFormat>Widescreen</PresentationFormat>
  <Paragraphs>160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Arial</vt:lpstr>
      <vt:lpstr>Office Theme</vt:lpstr>
      <vt:lpstr>AAQ in IT</vt:lpstr>
      <vt:lpstr>Course structure</vt:lpstr>
      <vt:lpstr>Difference between KS4 and KS5 IT course</vt:lpstr>
      <vt:lpstr>How to achieve</vt:lpstr>
      <vt:lpstr>Tasks – F164</vt:lpstr>
      <vt:lpstr>Task 1 - Decide on Website</vt:lpstr>
      <vt:lpstr>Client requirements</vt:lpstr>
      <vt:lpstr>Client requirements</vt:lpstr>
      <vt:lpstr>Task 2 – Site map</vt:lpstr>
      <vt:lpstr>Task 3 – House style</vt:lpstr>
      <vt:lpstr>Task 4 - Storyboards</vt:lpstr>
      <vt:lpstr>To bring to 1st lesson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Cambridge Technicals in IT</dc:title>
  <dc:creator>Richards M</dc:creator>
  <cp:lastModifiedBy>Kirkwood M (AMVC)</cp:lastModifiedBy>
  <cp:revision>7</cp:revision>
  <dcterms:created xsi:type="dcterms:W3CDTF">2021-06-26T09:46:27Z</dcterms:created>
  <dcterms:modified xsi:type="dcterms:W3CDTF">2026-07-03T12:46:54Z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0x010100F9E5F3EA45BED24AA0D3EBA92EB49204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TemplateUrl">
    <vt:lpwstr/>
  </property>
  <property fmtid="{D5CDD505-2E9C-101B-9397-08002B2CF9AE}" pid="6" name="ComplianceAssetId">
    <vt:lpwstr/>
  </property>
  <property fmtid="{D5CDD505-2E9C-101B-9397-08002B2CF9AE}" pid="7" name="_ExtendedDescription">
    <vt:lpwstr/>
  </property>
  <property fmtid="{D5CDD505-2E9C-101B-9397-08002B2CF9AE}" pid="8" name="Order">
    <vt:r8>37100</vt:r8>
  </property>
  <property fmtid="{D5CDD505-2E9C-101B-9397-08002B2CF9AE}" pid="9" name="MediaServiceImageTags">
    <vt:lpwstr/>
  </property>
</Properties>
</file>