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2.xml" ContentType="application/vnd.openxmlformats-officedocument.presentationml.notesSlide+xml"/>
  <Override PartName="/ppt/tags/tag32.xml" ContentType="application/vnd.openxmlformats-officedocument.presentationml.tags+xml"/>
  <Override PartName="/ppt/notesSlides/notesSlide3.xml" ContentType="application/vnd.openxmlformats-officedocument.presentationml.notesSlide+xml"/>
  <Override PartName="/ppt/tags/tag3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40"/>
  </p:notesMasterIdLst>
  <p:sldIdLst>
    <p:sldId id="301" r:id="rId6"/>
    <p:sldId id="260" r:id="rId7"/>
    <p:sldId id="266" r:id="rId8"/>
    <p:sldId id="268" r:id="rId9"/>
    <p:sldId id="269" r:id="rId10"/>
    <p:sldId id="263" r:id="rId11"/>
    <p:sldId id="302" r:id="rId12"/>
    <p:sldId id="303" r:id="rId13"/>
    <p:sldId id="304" r:id="rId14"/>
    <p:sldId id="305" r:id="rId15"/>
    <p:sldId id="306" r:id="rId16"/>
    <p:sldId id="307" r:id="rId17"/>
    <p:sldId id="347" r:id="rId18"/>
    <p:sldId id="341" r:id="rId19"/>
    <p:sldId id="342" r:id="rId20"/>
    <p:sldId id="343" r:id="rId21"/>
    <p:sldId id="345" r:id="rId22"/>
    <p:sldId id="346" r:id="rId23"/>
    <p:sldId id="308" r:id="rId24"/>
    <p:sldId id="309" r:id="rId25"/>
    <p:sldId id="310" r:id="rId26"/>
    <p:sldId id="311" r:id="rId27"/>
    <p:sldId id="312" r:id="rId28"/>
    <p:sldId id="340" r:id="rId29"/>
    <p:sldId id="334" r:id="rId30"/>
    <p:sldId id="270" r:id="rId31"/>
    <p:sldId id="271" r:id="rId32"/>
    <p:sldId id="272" r:id="rId33"/>
    <p:sldId id="286" r:id="rId34"/>
    <p:sldId id="285" r:id="rId35"/>
    <p:sldId id="329" r:id="rId36"/>
    <p:sldId id="332" r:id="rId37"/>
    <p:sldId id="331" r:id="rId38"/>
    <p:sldId id="273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50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82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352182-C3F5-4802-B00D-85BFEA2F7352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247489-B95E-4187-AD8D-0354F5EBC3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5891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DA36970-7BC4-479A-874D-946B1F595933}" type="slidenum">
              <a:rPr lang="en-GB" altLang="en-US">
                <a:solidFill>
                  <a:srgbClr val="000000"/>
                </a:solidFill>
              </a:rPr>
              <a:pPr eaLnBrk="1" hangingPunct="1"/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465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B4EE9C99-D208-47B4-B024-79EFB78271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583133A-F147-47D5-A9B3-F11E787F4446}" type="slidenum">
              <a:rPr lang="en-GB" altLang="en-US"/>
              <a:pPr>
                <a:spcBef>
                  <a:spcPct val="0"/>
                </a:spcBef>
              </a:pPr>
              <a:t>32</a:t>
            </a:fld>
            <a:endParaRPr lang="en-GB" altLang="en-US"/>
          </a:p>
        </p:txBody>
      </p:sp>
      <p:sp>
        <p:nvSpPr>
          <p:cNvPr id="15363" name="Text Box 2">
            <a:extLst>
              <a:ext uri="{FF2B5EF4-FFF2-40B4-BE49-F238E27FC236}">
                <a16:creationId xmlns:a16="http://schemas.microsoft.com/office/drawing/2014/main" id="{099CA3E9-44DC-4803-9166-CBF609B2EC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GB" altLang="en-US" sz="1800"/>
          </a:p>
        </p:txBody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08524592-7054-4824-823B-FFE27D3D2F7D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B90353BA-D313-4B2C-A112-4F243647E0C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550CAE0-FB14-4AD2-8DE6-3961010ECC92}" type="slidenum">
              <a:rPr lang="en-GB" altLang="en-US"/>
              <a:pPr>
                <a:spcBef>
                  <a:spcPct val="0"/>
                </a:spcBef>
              </a:pPr>
              <a:t>33</a:t>
            </a:fld>
            <a:endParaRPr lang="en-GB" altLang="en-US"/>
          </a:p>
        </p:txBody>
      </p:sp>
      <p:sp>
        <p:nvSpPr>
          <p:cNvPr id="12291" name="Text Box 2">
            <a:extLst>
              <a:ext uri="{FF2B5EF4-FFF2-40B4-BE49-F238E27FC236}">
                <a16:creationId xmlns:a16="http://schemas.microsoft.com/office/drawing/2014/main" id="{265FFFB1-1FC1-4E55-B58E-C306DAC35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GB" altLang="en-US" sz="1800"/>
          </a:p>
        </p:txBody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98EC050F-64DB-44F5-BB02-A361E5EEAB84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96B20B6D-F692-429F-90F8-17A56D48A952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FA3FA65-4516-4666-8E0A-ABF5E45FEFC1}" type="slidenum">
              <a:rPr lang="en-GB" smtClean="0"/>
              <a:t>‹#›</a:t>
            </a:fld>
            <a:endParaRPr lang="en-GB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0B6D-F692-429F-90F8-17A56D48A952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FA65-4516-4666-8E0A-ABF5E45FEF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0B6D-F692-429F-90F8-17A56D48A952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FA65-4516-4666-8E0A-ABF5E45FEF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263593-6214-4F2A-8135-B21FF39883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C7038A-1A37-4465-B2D3-6CC6B1BBE1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46BBE0-ABF2-4FAC-AAD7-97DB8D3748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D186A-DB80-4817-BDB6-2C9E48A9AD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4033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3C30DE-9049-4C92-BD14-1B070A94974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11413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42B219-CF34-4074-953A-318832FD189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8064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46F26B-A378-4C3A-985D-C3D18BE3672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23431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1A6F07-EC31-4B97-AB86-F396D38E965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63398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E938C-0DCA-4D71-9165-3A3308EA78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95102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13B1F8-3908-44D0-8D67-9E036AF1FBF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67645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073FF-32AF-493D-96F3-457EF7C562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441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0B6D-F692-429F-90F8-17A56D48A952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FA65-4516-4666-8E0A-ABF5E45FEF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0C5A53-81E0-48AC-B93E-0305EF3A013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6980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26775-4DEC-4AFA-A338-EAD381F450A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518676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47861B-4C27-4077-9712-C9C02A47E3A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431385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2FE909-F4D0-4D30-9791-25499339F0E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2929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0B6D-F692-429F-90F8-17A56D48A952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FA65-4516-4666-8E0A-ABF5E45FEF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0B6D-F692-429F-90F8-17A56D48A952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FA65-4516-4666-8E0A-ABF5E45FEFC1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0B6D-F692-429F-90F8-17A56D48A952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FA65-4516-4666-8E0A-ABF5E45FEF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0B6D-F692-429F-90F8-17A56D48A952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FA65-4516-4666-8E0A-ABF5E45FEF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0B6D-F692-429F-90F8-17A56D48A952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FA65-4516-4666-8E0A-ABF5E45FEF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0B6D-F692-429F-90F8-17A56D48A952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FA65-4516-4666-8E0A-ABF5E45FEFC1}" type="slidenum">
              <a:rPr lang="en-GB" smtClean="0"/>
              <a:t>‹#›</a:t>
            </a:fld>
            <a:endParaRPr lang="en-GB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0B6D-F692-429F-90F8-17A56D48A952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FA65-4516-4666-8E0A-ABF5E45FEFC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96B20B6D-F692-429F-90F8-17A56D48A952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CFA3FA65-4516-4666-8E0A-ABF5E45FEFC1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4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E67325D-97F7-491C-9CE1-A9069EA85885}" type="slidenum">
              <a:rPr lang="en-GB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799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microsoft.com/office/2007/relationships/hdphoto" Target="../media/hdphoto2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6" Type="http://schemas.openxmlformats.org/officeDocument/2006/relationships/image" Target="../media/image30.png"/><Relationship Id="rId5" Type="http://schemas.microsoft.com/office/2007/relationships/hdphoto" Target="../media/hdphoto1.wdp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uffieldfoundation.org/practical-biology/observing-osmosis-plasmolysis-and-turgor-plant-cells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idx="1"/>
          </p:nvPr>
        </p:nvSpPr>
        <p:spPr>
          <a:xfrm>
            <a:off x="28447" y="1164295"/>
            <a:ext cx="9144000" cy="5040312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GB" altLang="en-US" dirty="0">
                <a:solidFill>
                  <a:srgbClr val="008000"/>
                </a:solidFill>
              </a:rPr>
              <a:t>Please pick up an information booklet, summer work booklet and practical booklet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38238"/>
          </a:xfrm>
          <a:solidFill>
            <a:srgbClr val="00B050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</a:rPr>
              <a:t>Welcome to A Level Biology at </a:t>
            </a:r>
            <a:br>
              <a:rPr lang="en-GB" b="1" dirty="0">
                <a:solidFill>
                  <a:schemeClr val="bg1"/>
                </a:solidFill>
              </a:rPr>
            </a:br>
            <a:r>
              <a:rPr lang="en-GB" b="1" dirty="0">
                <a:solidFill>
                  <a:schemeClr val="bg1"/>
                </a:solidFill>
              </a:rPr>
              <a:t>Arthur Mellows Village College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0" y="2107105"/>
            <a:ext cx="5880563" cy="350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800" b="1" dirty="0">
                <a:latin typeface="Chaparral Pro Light" panose="02060403030505090203" pitchFamily="18" charset="0"/>
              </a:rPr>
              <a:t>Today’s lesson</a:t>
            </a:r>
          </a:p>
          <a:p>
            <a:r>
              <a:rPr lang="en-GB" sz="2800" b="1" dirty="0">
                <a:latin typeface="Chaparral Pro Light" panose="02060403030505090203" pitchFamily="18" charset="0"/>
              </a:rPr>
              <a:t>Find out about the course and details of the work you need to do over the Summer. </a:t>
            </a:r>
          </a:p>
          <a:p>
            <a:r>
              <a:rPr lang="en-GB" sz="2800" b="1" dirty="0">
                <a:latin typeface="Chaparral Pro Light" panose="02060403030505090203" pitchFamily="18" charset="0"/>
              </a:rPr>
              <a:t>Carry out a practical on osmosis</a:t>
            </a:r>
          </a:p>
          <a:p>
            <a:r>
              <a:rPr lang="en-GB" sz="2800" b="1" dirty="0">
                <a:latin typeface="Chaparral Pro Light" panose="02060403030505090203" pitchFamily="18" charset="0"/>
              </a:rPr>
              <a:t>Look at the theory of osmosis</a:t>
            </a:r>
          </a:p>
          <a:p>
            <a:r>
              <a:rPr lang="en-GB" sz="2800" b="1" dirty="0">
                <a:latin typeface="Chaparral Pro Light" panose="02060403030505090203" pitchFamily="18" charset="0"/>
              </a:rPr>
              <a:t>Begin to complete your summer work.</a:t>
            </a:r>
          </a:p>
          <a:p>
            <a:endParaRPr lang="en-GB" sz="2800" b="1" dirty="0">
              <a:latin typeface="Chaparral Pro Light" panose="02060403030505090203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AB0127-3573-B8B7-04B2-AC4DB4166E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84150">
            <a:off x="5708334" y="1982118"/>
            <a:ext cx="2975741" cy="45507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962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368" y="980728"/>
            <a:ext cx="7887576" cy="49685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50632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0" y="376237"/>
            <a:ext cx="6477000" cy="61055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1020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385521"/>
            <a:ext cx="5976664" cy="61611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416153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>
            <a:extLst>
              <a:ext uri="{FF2B5EF4-FFF2-40B4-BE49-F238E27FC236}">
                <a16:creationId xmlns:a16="http://schemas.microsoft.com/office/drawing/2014/main" id="{438D6793-A9B6-CA59-7B58-D71CE45E36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36" y="836712"/>
            <a:ext cx="7690728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C7735AAB-D30F-78AC-6124-0ADD5546C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36" y="3334122"/>
            <a:ext cx="7789323" cy="1944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6038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290284"/>
            <a:ext cx="7560840" cy="59920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5084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900" y="481012"/>
            <a:ext cx="5410200" cy="58959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01411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4037" y="623887"/>
            <a:ext cx="5495925" cy="56102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05920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373964"/>
            <a:ext cx="6408711" cy="60421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94423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6437" y="357187"/>
            <a:ext cx="5191125" cy="61436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48484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548680"/>
            <a:ext cx="6223701" cy="57397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0812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 descr="Observing-osmosis,-plasmolysis-and-turgor-in-plant-cel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420888"/>
            <a:ext cx="3203848" cy="360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7384666" cy="1143000"/>
          </a:xfrm>
        </p:spPr>
        <p:txBody>
          <a:bodyPr>
            <a:normAutofit fontScale="90000"/>
          </a:bodyPr>
          <a:lstStyle/>
          <a:p>
            <a:r>
              <a:rPr lang="en-GB" dirty="0"/>
              <a:t>Observing osmosis, plasmolysis and turgor in plant 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184" y="2151759"/>
            <a:ext cx="4617665" cy="4140709"/>
          </a:xfrm>
        </p:spPr>
        <p:txBody>
          <a:bodyPr>
            <a:normAutofit/>
          </a:bodyPr>
          <a:lstStyle/>
          <a:p>
            <a:r>
              <a:rPr lang="en-GB" b="1" dirty="0"/>
              <a:t>Follow the instructions on the sheet to complete this task and fill in the last page.</a:t>
            </a:r>
          </a:p>
          <a:p>
            <a:pPr marL="68580" indent="0">
              <a:buNone/>
            </a:pPr>
            <a:endParaRPr lang="en-GB" b="1" dirty="0"/>
          </a:p>
          <a:p>
            <a:r>
              <a:rPr lang="en-GB" b="1" dirty="0"/>
              <a:t>You </a:t>
            </a:r>
            <a:r>
              <a:rPr lang="en-GB" b="1"/>
              <a:t>have 20-25 </a:t>
            </a:r>
            <a:r>
              <a:rPr lang="en-GB" b="1" dirty="0"/>
              <a:t>minutes*</a:t>
            </a:r>
          </a:p>
          <a:p>
            <a:pPr marL="68580" indent="0">
              <a:buNone/>
            </a:pPr>
            <a:endParaRPr lang="en-GB" sz="1800" dirty="0"/>
          </a:p>
          <a:p>
            <a:pPr marL="68580" indent="0">
              <a:buNone/>
            </a:pPr>
            <a:r>
              <a:rPr lang="en-GB" sz="1800" dirty="0"/>
              <a:t>*You might not have time to do (h)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4069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692696"/>
            <a:ext cx="5949280" cy="56931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410896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476672"/>
            <a:ext cx="5277525" cy="58639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97406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332656"/>
            <a:ext cx="5653007" cy="62969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620933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007148"/>
            <a:ext cx="7964083" cy="48701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20670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934929-41BF-8F78-8C0B-DD438B9537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3" y="1268760"/>
            <a:ext cx="8541095" cy="3600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885265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5CD2CC9-902F-4ADA-8E9F-F5119E8D5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190" y="764704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GB" dirty="0"/>
              <a:t>What to complete and expect for September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F455E0-5192-465A-A033-F4107E0C6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8684" y="2132856"/>
            <a:ext cx="6777317" cy="4346777"/>
          </a:xfrm>
        </p:spPr>
        <p:txBody>
          <a:bodyPr>
            <a:normAutofit/>
          </a:bodyPr>
          <a:lstStyle/>
          <a:p>
            <a:r>
              <a:rPr lang="en-GB" sz="2000" dirty="0"/>
              <a:t>Complete all questions and bring them in to your first lesson.</a:t>
            </a:r>
          </a:p>
          <a:p>
            <a:endParaRPr lang="en-GB" sz="2000" dirty="0"/>
          </a:p>
          <a:p>
            <a:r>
              <a:rPr lang="en-GB" sz="2000" dirty="0"/>
              <a:t>Complete the essay that will be handed into your teachers and other work will be discussed.</a:t>
            </a:r>
          </a:p>
          <a:p>
            <a:endParaRPr lang="en-GB" sz="2000" dirty="0"/>
          </a:p>
          <a:p>
            <a:endParaRPr lang="en-GB" sz="2000" dirty="0"/>
          </a:p>
          <a:p>
            <a:r>
              <a:rPr lang="en-GB" sz="2000" dirty="0"/>
              <a:t>3 weeks into your course their will be an assessment on the work covered in those 3 weeks to look a suitability for the A-Level course.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866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083"/>
    </mc:Choice>
    <mc:Fallback xmlns="">
      <p:transition spd="slow" advTm="32083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692696"/>
            <a:ext cx="7469883" cy="52565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27862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775861"/>
            <a:ext cx="7582145" cy="51734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396566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475" y="1100137"/>
            <a:ext cx="6115050" cy="4657725"/>
          </a:xfrm>
          <a:prstGeom prst="rect">
            <a:avLst/>
          </a:prstGeom>
        </p:spPr>
      </p:pic>
      <p:pic>
        <p:nvPicPr>
          <p:cNvPr id="5" name="Picture 4" descr="http://cronodon.com/images/onion_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65873" y="2565754"/>
            <a:ext cx="3186144" cy="317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cronodon.com/images/onion_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852" y="2561901"/>
            <a:ext cx="3250835" cy="325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544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5877E48-6D02-47A4-AA15-98A8620FFB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8784" y="428030"/>
            <a:ext cx="3887787" cy="61972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en-US" b="1" u="sng" dirty="0">
                <a:solidFill>
                  <a:schemeClr val="tx1"/>
                </a:solidFill>
              </a:rPr>
              <a:t>Water diffuses.</a:t>
            </a:r>
          </a:p>
        </p:txBody>
      </p:sp>
      <p:pic>
        <p:nvPicPr>
          <p:cNvPr id="48132" name="Picture 4" descr="diffusion">
            <a:extLst>
              <a:ext uri="{FF2B5EF4-FFF2-40B4-BE49-F238E27FC236}">
                <a16:creationId xmlns:a16="http://schemas.microsoft.com/office/drawing/2014/main" id="{82E0F732-5894-4D5E-9A7D-CC3EAF22880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14780" y="780164"/>
            <a:ext cx="4104456" cy="2693287"/>
          </a:xfr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0" name="Rectangle 5">
            <a:extLst>
              <a:ext uri="{FF2B5EF4-FFF2-40B4-BE49-F238E27FC236}">
                <a16:creationId xmlns:a16="http://schemas.microsoft.com/office/drawing/2014/main" id="{F9462C6F-7D18-4169-95CA-388F3F63B719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611560" y="1341438"/>
            <a:ext cx="3750890" cy="4525962"/>
          </a:xfr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GB" altLang="en-US" sz="2400" dirty="0"/>
              <a:t>Water diffuses from a region of high concentration to a region of low concentration.</a:t>
            </a:r>
          </a:p>
          <a:p>
            <a:pPr eaLnBrk="1" hangingPunct="1"/>
            <a:r>
              <a:rPr lang="en-GB" altLang="en-US" sz="2400" dirty="0"/>
              <a:t>Any other substances dissolved in water (solute) will affect the concentration of ‘free’ water molecules.</a:t>
            </a:r>
          </a:p>
        </p:txBody>
      </p:sp>
      <p:sp>
        <p:nvSpPr>
          <p:cNvPr id="4101" name="Text Box 6">
            <a:extLst>
              <a:ext uri="{FF2B5EF4-FFF2-40B4-BE49-F238E27FC236}">
                <a16:creationId xmlns:a16="http://schemas.microsoft.com/office/drawing/2014/main" id="{FA93BC43-ED15-4CD9-A61F-06CBE5AC88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882" y="5962650"/>
            <a:ext cx="4321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 dirty="0"/>
              <a:t>Solute + Solvent = Solution</a:t>
            </a:r>
          </a:p>
        </p:txBody>
      </p:sp>
      <p:pic>
        <p:nvPicPr>
          <p:cNvPr id="4102" name="Picture 8" descr="osmosis">
            <a:extLst>
              <a:ext uri="{FF2B5EF4-FFF2-40B4-BE49-F238E27FC236}">
                <a16:creationId xmlns:a16="http://schemas.microsoft.com/office/drawing/2014/main" id="{3818A3B4-B81B-4A3F-98B7-979C9B70BD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450" y="3524250"/>
            <a:ext cx="3009900" cy="3333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Rectangle 9">
            <a:extLst>
              <a:ext uri="{FF2B5EF4-FFF2-40B4-BE49-F238E27FC236}">
                <a16:creationId xmlns:a16="http://schemas.microsoft.com/office/drawing/2014/main" id="{D84BA92B-8854-4A93-A070-ED75C0CB4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1013" y="3429000"/>
            <a:ext cx="1584325" cy="3429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sp>
        <p:nvSpPr>
          <p:cNvPr id="4104" name="Rectangle 10">
            <a:extLst>
              <a:ext uri="{FF2B5EF4-FFF2-40B4-BE49-F238E27FC236}">
                <a16:creationId xmlns:a16="http://schemas.microsoft.com/office/drawing/2014/main" id="{F70C03C6-B2BC-44F0-B4E4-7893B88BCF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0875" y="3429000"/>
            <a:ext cx="2232025" cy="40481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sp>
        <p:nvSpPr>
          <p:cNvPr id="4105" name="Rectangle 11">
            <a:extLst>
              <a:ext uri="{FF2B5EF4-FFF2-40B4-BE49-F238E27FC236}">
                <a16:creationId xmlns:a16="http://schemas.microsoft.com/office/drawing/2014/main" id="{19B7046A-BF63-4B1D-8B52-00E59C99781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410326" y="4333876"/>
            <a:ext cx="3428998" cy="161924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sp>
        <p:nvSpPr>
          <p:cNvPr id="4106" name="Rectangle 12">
            <a:extLst>
              <a:ext uri="{FF2B5EF4-FFF2-40B4-BE49-F238E27FC236}">
                <a16:creationId xmlns:a16="http://schemas.microsoft.com/office/drawing/2014/main" id="{CD96B075-5E6A-4CE9-9C5A-D0AC08DE0545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5076825" y="6381750"/>
            <a:ext cx="3141663" cy="4762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sp>
        <p:nvSpPr>
          <p:cNvPr id="4107" name="Line 14">
            <a:extLst>
              <a:ext uri="{FF2B5EF4-FFF2-40B4-BE49-F238E27FC236}">
                <a16:creationId xmlns:a16="http://schemas.microsoft.com/office/drawing/2014/main" id="{C2377115-86ED-479B-8A31-869AD756FA7E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9075" y="4941888"/>
            <a:ext cx="792163" cy="5746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8" name="Line 15">
            <a:extLst>
              <a:ext uri="{FF2B5EF4-FFF2-40B4-BE49-F238E27FC236}">
                <a16:creationId xmlns:a16="http://schemas.microsoft.com/office/drawing/2014/main" id="{AAC77565-5ECA-4CBD-B5CD-C3C5607BD36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70738" y="4076700"/>
            <a:ext cx="360362" cy="4302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9" name="Text Box 16">
            <a:extLst>
              <a:ext uri="{FF2B5EF4-FFF2-40B4-BE49-F238E27FC236}">
                <a16:creationId xmlns:a16="http://schemas.microsoft.com/office/drawing/2014/main" id="{47ADB94F-4DAB-47E6-B274-A11210E93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3888" y="4508500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 dirty="0"/>
              <a:t>Solute</a:t>
            </a:r>
          </a:p>
        </p:txBody>
      </p:sp>
      <p:sp>
        <p:nvSpPr>
          <p:cNvPr id="4110" name="Text Box 17">
            <a:extLst>
              <a:ext uri="{FF2B5EF4-FFF2-40B4-BE49-F238E27FC236}">
                <a16:creationId xmlns:a16="http://schemas.microsoft.com/office/drawing/2014/main" id="{DF554E8D-A648-4693-91BC-D27CE86C5B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6638" y="3573463"/>
            <a:ext cx="1368425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 dirty="0"/>
              <a:t>Water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783"/>
    </mc:Choice>
    <mc:Fallback xmlns="">
      <p:transition spd="slow" advTm="50783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908720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Teacher resources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3568" y="1484784"/>
            <a:ext cx="770485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They will work in pairs for the practical.</a:t>
            </a:r>
          </a:p>
          <a:p>
            <a:r>
              <a:rPr lang="en-GB" sz="1600" dirty="0"/>
              <a:t> </a:t>
            </a:r>
          </a:p>
          <a:p>
            <a:r>
              <a:rPr lang="en-GB" sz="1600" u="sng" dirty="0">
                <a:hlinkClick r:id="rId3"/>
              </a:rPr>
              <a:t>http://www.nuffieldfoundation.org/practical-biology/observing-osmosis-plasmolysis-and-turgor-plant-cells</a:t>
            </a:r>
            <a:r>
              <a:rPr lang="en-GB" sz="1600" dirty="0"/>
              <a:t> </a:t>
            </a:r>
          </a:p>
          <a:p>
            <a:r>
              <a:rPr lang="en-GB" sz="1600" dirty="0"/>
              <a:t> </a:t>
            </a:r>
          </a:p>
          <a:p>
            <a:r>
              <a:rPr lang="en-GB" sz="1600" dirty="0"/>
              <a:t>Attached worksheet x 40, stapled</a:t>
            </a:r>
          </a:p>
          <a:p>
            <a:r>
              <a:rPr lang="en-GB" sz="1600" dirty="0"/>
              <a:t>Pencils and rubbers</a:t>
            </a:r>
          </a:p>
          <a:p>
            <a:r>
              <a:rPr lang="en-GB" sz="1600" dirty="0"/>
              <a:t>Lined paper</a:t>
            </a:r>
          </a:p>
          <a:p>
            <a:r>
              <a:rPr lang="en-GB" sz="1600" dirty="0"/>
              <a:t>Microscopes and lamps</a:t>
            </a:r>
          </a:p>
          <a:p>
            <a:r>
              <a:rPr lang="en-GB" sz="1600" dirty="0"/>
              <a:t>Extension leads</a:t>
            </a:r>
          </a:p>
          <a:p>
            <a:r>
              <a:rPr lang="en-GB" sz="1600" dirty="0"/>
              <a:t>Red onions (about 10 big ones?)</a:t>
            </a:r>
          </a:p>
          <a:p>
            <a:r>
              <a:rPr lang="en-GB" sz="1600" dirty="0"/>
              <a:t>Microscope slides</a:t>
            </a:r>
          </a:p>
          <a:p>
            <a:r>
              <a:rPr lang="en-GB" sz="1600" dirty="0"/>
              <a:t>Cover slips</a:t>
            </a:r>
          </a:p>
          <a:p>
            <a:r>
              <a:rPr lang="en-GB" sz="1600" dirty="0"/>
              <a:t>Distilled water</a:t>
            </a:r>
          </a:p>
          <a:p>
            <a:r>
              <a:rPr lang="en-GB" sz="1600" dirty="0"/>
              <a:t>Pipettes</a:t>
            </a:r>
          </a:p>
          <a:p>
            <a:r>
              <a:rPr lang="en-GB" sz="1600" dirty="0"/>
              <a:t>Salt solution (sodium chloride) 5% w/v</a:t>
            </a:r>
          </a:p>
          <a:p>
            <a:r>
              <a:rPr lang="en-GB" sz="1600" dirty="0"/>
              <a:t>Forceps</a:t>
            </a:r>
          </a:p>
          <a:p>
            <a:r>
              <a:rPr lang="en-GB" sz="1600" dirty="0"/>
              <a:t>Pieces of filter paper</a:t>
            </a:r>
          </a:p>
          <a:p>
            <a:r>
              <a:rPr lang="en-GB" sz="1600" dirty="0"/>
              <a:t> </a:t>
            </a:r>
          </a:p>
          <a:p>
            <a:endParaRPr lang="en-GB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1019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4B4DEBD5-FE24-4A0A-B92D-947BA793C9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0634" y="279399"/>
            <a:ext cx="6408712" cy="730727"/>
          </a:xfrm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/>
            <a:r>
              <a:rPr lang="en-GB" altLang="en-US" sz="3600" dirty="0">
                <a:solidFill>
                  <a:srgbClr val="FF0066"/>
                </a:solidFill>
                <a:latin typeface="+mn-lt"/>
              </a:rPr>
              <a:t>What is water potential?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002F8C97-BFAF-4DBB-850C-AABA214D39E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-18544" y="1233964"/>
            <a:ext cx="9289032" cy="2128604"/>
          </a:xfr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GB" altLang="en-US" dirty="0"/>
              <a:t>A measure of the tendency of water molecules to diffuse from one place to the other. </a:t>
            </a:r>
          </a:p>
          <a:p>
            <a:pPr eaLnBrk="1" hangingPunct="1"/>
            <a:r>
              <a:rPr lang="en-GB" altLang="en-US" dirty="0"/>
              <a:t>Water </a:t>
            </a:r>
            <a:r>
              <a:rPr lang="en-GB" altLang="en-US" b="1" dirty="0"/>
              <a:t>always</a:t>
            </a:r>
            <a:r>
              <a:rPr lang="en-GB" altLang="en-US" dirty="0"/>
              <a:t> moves from:</a:t>
            </a:r>
          </a:p>
          <a:p>
            <a:pPr eaLnBrk="1" hangingPunct="1">
              <a:buFontTx/>
              <a:buNone/>
            </a:pPr>
            <a:r>
              <a:rPr lang="en-GB" altLang="en-US" dirty="0"/>
              <a:t>		</a:t>
            </a:r>
            <a:r>
              <a:rPr lang="en-GB" altLang="en-US" dirty="0">
                <a:solidFill>
                  <a:srgbClr val="FF0066"/>
                </a:solidFill>
              </a:rPr>
              <a:t>High water potential                    Low water potential </a:t>
            </a:r>
          </a:p>
          <a:p>
            <a:pPr eaLnBrk="1" hangingPunct="1">
              <a:buFontTx/>
              <a:buNone/>
            </a:pPr>
            <a:endParaRPr lang="en-GB" altLang="en-US" dirty="0"/>
          </a:p>
          <a:p>
            <a:pPr eaLnBrk="1" hangingPunct="1"/>
            <a:endParaRPr lang="en-GB" altLang="en-US" dirty="0"/>
          </a:p>
          <a:p>
            <a:pPr eaLnBrk="1" hangingPunct="1"/>
            <a:endParaRPr lang="en-GB" altLang="en-US" dirty="0"/>
          </a:p>
        </p:txBody>
      </p:sp>
      <p:sp>
        <p:nvSpPr>
          <p:cNvPr id="5124" name="Line 4">
            <a:extLst>
              <a:ext uri="{FF2B5EF4-FFF2-40B4-BE49-F238E27FC236}">
                <a16:creationId xmlns:a16="http://schemas.microsoft.com/office/drawing/2014/main" id="{576EE272-5642-4000-B711-88F499AD6CBE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5976" y="2708920"/>
            <a:ext cx="10795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5125" name="Picture 6" descr="osmosis">
            <a:extLst>
              <a:ext uri="{FF2B5EF4-FFF2-40B4-BE49-F238E27FC236}">
                <a16:creationId xmlns:a16="http://schemas.microsoft.com/office/drawing/2014/main" id="{8482C271-4ACC-48D1-9297-D055BD0FD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54" y="3126311"/>
            <a:ext cx="2808312" cy="3109709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126" name="Text Box 7">
            <a:extLst>
              <a:ext uri="{FF2B5EF4-FFF2-40B4-BE49-F238E27FC236}">
                <a16:creationId xmlns:a16="http://schemas.microsoft.com/office/drawing/2014/main" id="{BB80412E-C9E6-4602-8E1C-EA59F6186A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5014" y="3933056"/>
            <a:ext cx="5296232" cy="1200329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 dirty="0"/>
              <a:t>The more solute that is dissolved, the lower the water potential and the more negative the number.</a:t>
            </a:r>
          </a:p>
        </p:txBody>
      </p:sp>
      <p:sp>
        <p:nvSpPr>
          <p:cNvPr id="5127" name="Text Box 8">
            <a:extLst>
              <a:ext uri="{FF2B5EF4-FFF2-40B4-BE49-F238E27FC236}">
                <a16:creationId xmlns:a16="http://schemas.microsoft.com/office/drawing/2014/main" id="{208DE197-3FB9-4EAA-B174-F3722740FB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34" y="5843682"/>
            <a:ext cx="1873250" cy="707886"/>
          </a:xfrm>
          <a:prstGeom prst="rect">
            <a:avLst/>
          </a:prstGeom>
          <a:solidFill>
            <a:srgbClr val="FF99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dirty="0"/>
              <a:t>High water potential</a:t>
            </a:r>
          </a:p>
        </p:txBody>
      </p:sp>
      <p:sp>
        <p:nvSpPr>
          <p:cNvPr id="5128" name="Text Box 9">
            <a:extLst>
              <a:ext uri="{FF2B5EF4-FFF2-40B4-BE49-F238E27FC236}">
                <a16:creationId xmlns:a16="http://schemas.microsoft.com/office/drawing/2014/main" id="{B68E4D4E-578A-49B7-B1B9-05661345D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3884" y="5843682"/>
            <a:ext cx="1873250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dirty="0"/>
              <a:t>Low water potential</a:t>
            </a: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1A19F332-795D-484B-AF15-08DD9852D7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0152" y="2996952"/>
            <a:ext cx="5472328" cy="830997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 dirty="0"/>
              <a:t>Water potential is measured in kPa (kilopascals).  Pure water is 0kPa.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779"/>
    </mc:Choice>
    <mc:Fallback xmlns="">
      <p:transition spd="slow" advTm="112779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FFD86251-E807-4283-8747-5E0C445772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576" y="781075"/>
            <a:ext cx="8162981" cy="63894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en-US" sz="4000" u="sng" dirty="0">
                <a:solidFill>
                  <a:schemeClr val="tx1"/>
                </a:solidFill>
              </a:rPr>
              <a:t>Osmosis, Water potential and Cells.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5986F148-BD90-4D31-8773-CCA318A13C8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1324744"/>
          </a:xfr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 fontScale="92500"/>
          </a:bodyPr>
          <a:lstStyle/>
          <a:p>
            <a:pPr eaLnBrk="1" hangingPunct="1"/>
            <a:r>
              <a:rPr lang="en-GB" altLang="en-US" dirty="0">
                <a:solidFill>
                  <a:schemeClr val="accent2"/>
                </a:solidFill>
              </a:rPr>
              <a:t>The water potential of cells is lower than pure water</a:t>
            </a:r>
            <a:r>
              <a:rPr lang="en-GB" altLang="en-US" dirty="0"/>
              <a:t>, because of the sugars, salts and other substances dissolved in the cytoplasm and also in plant vacuoles.</a:t>
            </a:r>
          </a:p>
          <a:p>
            <a:pPr marL="68580" indent="0" eaLnBrk="1" hangingPunct="1">
              <a:buNone/>
            </a:pPr>
            <a:endParaRPr lang="en-GB" altLang="en-US" dirty="0"/>
          </a:p>
        </p:txBody>
      </p:sp>
      <p:pic>
        <p:nvPicPr>
          <p:cNvPr id="7172" name="Picture 4" descr="maysnp2a">
            <a:extLst>
              <a:ext uri="{FF2B5EF4-FFF2-40B4-BE49-F238E27FC236}">
                <a16:creationId xmlns:a16="http://schemas.microsoft.com/office/drawing/2014/main" id="{DB98340F-85EB-4629-841A-F58213581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33341"/>
            <a:ext cx="3311525" cy="2208212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3" name="Rectangle 5">
            <a:extLst>
              <a:ext uri="{FF2B5EF4-FFF2-40B4-BE49-F238E27FC236}">
                <a16:creationId xmlns:a16="http://schemas.microsoft.com/office/drawing/2014/main" id="{411C96BB-B347-4288-9E24-303FBF06B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6646" y="5137125"/>
            <a:ext cx="3073400" cy="42545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/>
              <a:t>Normal red onion cells.</a:t>
            </a:r>
            <a:endParaRPr lang="en-US" altLang="en-US" sz="1800"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82B541-5F28-4EC1-8573-E086212310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2379" y="3637875"/>
            <a:ext cx="2038350" cy="2457450"/>
          </a:xfrm>
          <a:prstGeom prst="rect">
            <a:avLst/>
          </a:prstGeom>
        </p:spPr>
      </p:pic>
      <p:sp>
        <p:nvSpPr>
          <p:cNvPr id="7" name="Rectangle 5">
            <a:extLst>
              <a:ext uri="{FF2B5EF4-FFF2-40B4-BE49-F238E27FC236}">
                <a16:creationId xmlns:a16="http://schemas.microsoft.com/office/drawing/2014/main" id="{B4C498CE-32D6-4CAD-AB10-3E92CF610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6424" y="3117795"/>
            <a:ext cx="2869696" cy="40011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Normal red blood cell</a:t>
            </a:r>
            <a:endParaRPr lang="en-US" altLang="en-US" sz="1800" dirty="0"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490"/>
    </mc:Choice>
    <mc:Fallback xmlns="">
      <p:transition spd="slow" advTm="5149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>
            <a:extLst>
              <a:ext uri="{FF2B5EF4-FFF2-40B4-BE49-F238E27FC236}">
                <a16:creationId xmlns:a16="http://schemas.microsoft.com/office/drawing/2014/main" id="{EC08DF42-888D-4EEA-9A53-67390D6C0B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260350"/>
            <a:ext cx="8229600" cy="431800"/>
          </a:xfrm>
          <a:solidFill>
            <a:schemeClr val="bg1"/>
          </a:solidFill>
        </p:spPr>
        <p:txBody>
          <a:bodyPr lIns="90000" tIns="46800" rIns="90000" bIns="46800" anchor="t">
            <a:normAutofit fontScale="92500"/>
          </a:bodyPr>
          <a:lstStyle/>
          <a:p>
            <a:pPr marL="339725" indent="-339725" algn="l" defTabSz="449263" eaLnBrk="1" hangingPunct="1">
              <a:spcBef>
                <a:spcPts val="450"/>
              </a:spcBef>
              <a:buFont typeface="Century Schoolbook" pitchFamily="16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1800" i="1" dirty="0">
                <a:solidFill>
                  <a:schemeClr val="tx1"/>
                </a:solidFill>
              </a:rPr>
              <a:t>Plant and animal cells in solutions of low water potential - before and after</a:t>
            </a:r>
          </a:p>
        </p:txBody>
      </p:sp>
      <p:sp>
        <p:nvSpPr>
          <p:cNvPr id="14339" name="Text Box 4">
            <a:extLst>
              <a:ext uri="{FF2B5EF4-FFF2-40B4-BE49-F238E27FC236}">
                <a16:creationId xmlns:a16="http://schemas.microsoft.com/office/drawing/2014/main" id="{D349B34B-ABC5-46E5-BB51-A487758E35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304800"/>
            <a:ext cx="2895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14340" name="Picture 7" descr="S691806_aw_024">
            <a:extLst>
              <a:ext uri="{FF2B5EF4-FFF2-40B4-BE49-F238E27FC236}">
                <a16:creationId xmlns:a16="http://schemas.microsoft.com/office/drawing/2014/main" id="{97FEB03D-6AB0-4254-9A58-98EBC0B0E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3" y="736600"/>
            <a:ext cx="4294187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C197647-0669-4ED6-AD9D-DB282CF30F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8275" y="3373745"/>
            <a:ext cx="2600325" cy="17430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71C7240-06E8-4DB4-8C7F-1468600194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71526" y="1325885"/>
            <a:ext cx="2636434" cy="197871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Tm="63812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>
            <a:extLst>
              <a:ext uri="{FF2B5EF4-FFF2-40B4-BE49-F238E27FC236}">
                <a16:creationId xmlns:a16="http://schemas.microsoft.com/office/drawing/2014/main" id="{B436DCE0-9555-48E9-82F6-90AA05F288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3568" y="764704"/>
            <a:ext cx="8229600" cy="50482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t">
            <a:normAutofit fontScale="92500"/>
          </a:bodyPr>
          <a:lstStyle/>
          <a:p>
            <a:pPr marL="339725" indent="-339725" algn="l" defTabSz="449263" eaLnBrk="1" hangingPunct="1">
              <a:spcBef>
                <a:spcPts val="450"/>
              </a:spcBef>
              <a:buFont typeface="Century Schoolbook" pitchFamily="16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1800" i="1" dirty="0">
                <a:solidFill>
                  <a:schemeClr val="tx1"/>
                </a:solidFill>
              </a:rPr>
              <a:t>Plant and animal cells in solutions of high water potential - before and after</a:t>
            </a:r>
            <a:endParaRPr lang="en-GB" sz="1800" b="1" i="1" dirty="0">
              <a:solidFill>
                <a:schemeClr val="tx1"/>
              </a:solidFill>
            </a:endParaRPr>
          </a:p>
        </p:txBody>
      </p:sp>
      <p:pic>
        <p:nvPicPr>
          <p:cNvPr id="11268" name="Picture 7" descr="S691806_aw_023">
            <a:extLst>
              <a:ext uri="{FF2B5EF4-FFF2-40B4-BE49-F238E27FC236}">
                <a16:creationId xmlns:a16="http://schemas.microsoft.com/office/drawing/2014/main" id="{8B022045-0840-4040-8030-A7032BCD08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9529"/>
            <a:ext cx="3984625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30183AE-45C6-45FE-85D0-01B8A3B83F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6713" y="3891444"/>
            <a:ext cx="1487983" cy="19131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209D260-6F32-4A82-A7A2-36523F8B01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6980" y="2158093"/>
            <a:ext cx="1505091" cy="173335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Tm="65392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642" y="1385887"/>
            <a:ext cx="7390888" cy="49234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27088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B2C9106-439D-6B34-4AE6-538BB486BB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548680"/>
            <a:ext cx="7255571" cy="57606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8917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052736"/>
            <a:ext cx="7855910" cy="32549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5112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240650" cy="1143000"/>
          </a:xfrm>
        </p:spPr>
        <p:txBody>
          <a:bodyPr/>
          <a:lstStyle/>
          <a:p>
            <a:r>
              <a:rPr lang="en-GB" dirty="0"/>
              <a:t>A Level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3317" y="1916832"/>
            <a:ext cx="7719123" cy="4464496"/>
          </a:xfrm>
        </p:spPr>
        <p:txBody>
          <a:bodyPr>
            <a:normAutofit/>
          </a:bodyPr>
          <a:lstStyle/>
          <a:p>
            <a:r>
              <a:rPr lang="en-GB" b="1" dirty="0"/>
              <a:t>Full details and web links in your booklet.</a:t>
            </a:r>
          </a:p>
          <a:p>
            <a:r>
              <a:rPr lang="en-GB" dirty="0"/>
              <a:t>In summary:</a:t>
            </a:r>
          </a:p>
          <a:p>
            <a:pPr lvl="1"/>
            <a:r>
              <a:rPr lang="en-GB" dirty="0"/>
              <a:t>Similar focus to GCSE on assessment of practical skills .</a:t>
            </a:r>
          </a:p>
          <a:p>
            <a:pPr lvl="1"/>
            <a:r>
              <a:rPr lang="en-GB" dirty="0"/>
              <a:t>2 exams in Summer 2027, both covering all modules.</a:t>
            </a:r>
          </a:p>
          <a:p>
            <a:pPr lvl="1"/>
            <a:r>
              <a:rPr lang="en-GB" dirty="0"/>
              <a:t>3 exams in Summer 2028.</a:t>
            </a:r>
          </a:p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161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12" y="980728"/>
            <a:ext cx="8220177" cy="48965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77467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476672"/>
            <a:ext cx="5353050" cy="5553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102" y="5733256"/>
            <a:ext cx="5457825" cy="7334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43470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756455"/>
            <a:ext cx="7660094" cy="52648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556105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E5F3EA45BED24AA0D3EBA92EB49204" ma:contentTypeVersion="10" ma:contentTypeDescription="Create a new document." ma:contentTypeScope="" ma:versionID="1116ab13959ce48891ef0e5a86575f94">
  <xsd:schema xmlns:xsd="http://www.w3.org/2001/XMLSchema" xmlns:xs="http://www.w3.org/2001/XMLSchema" xmlns:p="http://schemas.microsoft.com/office/2006/metadata/properties" xmlns:ns2="6fefc757-1ca4-4a39-960a-a14f972e26da" targetNamespace="http://schemas.microsoft.com/office/2006/metadata/properties" ma:root="true" ma:fieldsID="fbbad08e28a345fe4329c8e5225ffe87" ns2:_="">
    <xsd:import namespace="6fefc757-1ca4-4a39-960a-a14f972e26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  <xsd:element ref="ns2:MediaServiceSearchPropertie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efc757-1ca4-4a39-960a-a14f972e26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220C50B-AA06-467D-8748-FD3D5D6F6C1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3644A7-7E3C-48C4-94AE-538F39D08D72}">
  <ds:schemaRefs>
    <ds:schemaRef ds:uri="http://www.w3.org/XML/1998/namespace"/>
    <ds:schemaRef ds:uri="http://schemas.microsoft.com/office/2006/documentManagement/types"/>
    <ds:schemaRef ds:uri="http://purl.org/dc/dcmitype/"/>
    <ds:schemaRef ds:uri="http://purl.org/dc/terms/"/>
    <ds:schemaRef ds:uri="http://schemas.microsoft.com/office/2006/metadata/properties"/>
    <ds:schemaRef ds:uri="http://purl.org/dc/elements/1.1/"/>
    <ds:schemaRef ds:uri="b1a557eb-f047-4136-b27a-7affa8789b23"/>
    <ds:schemaRef ds:uri="bfb98881-fef1-454c-911c-b1328f800763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41F1EAAF-0C93-4079-BCD7-0BCA5ABCA411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633</TotalTime>
  <Words>478</Words>
  <Application>Microsoft Office PowerPoint</Application>
  <PresentationFormat>On-screen Show (4:3)</PresentationFormat>
  <Paragraphs>69</Paragraphs>
  <Slides>34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Arial</vt:lpstr>
      <vt:lpstr>Calibri</vt:lpstr>
      <vt:lpstr>Century Gothic</vt:lpstr>
      <vt:lpstr>Century Schoolbook</vt:lpstr>
      <vt:lpstr>Chaparral Pro Light</vt:lpstr>
      <vt:lpstr>Wingdings 2</vt:lpstr>
      <vt:lpstr>Austin</vt:lpstr>
      <vt:lpstr>Office Theme</vt:lpstr>
      <vt:lpstr>Welcome to A Level Biology at  Arthur Mellows Village College</vt:lpstr>
      <vt:lpstr>Observing osmosis, plasmolysis and turgor in plant cells</vt:lpstr>
      <vt:lpstr>PowerPoint Presentation</vt:lpstr>
      <vt:lpstr>PowerPoint Presentation</vt:lpstr>
      <vt:lpstr>PowerPoint Presentation</vt:lpstr>
      <vt:lpstr>A Level Course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to complete and expect for September</vt:lpstr>
      <vt:lpstr>PowerPoint Presentation</vt:lpstr>
      <vt:lpstr>PowerPoint Presentation</vt:lpstr>
      <vt:lpstr>PowerPoint Presentation</vt:lpstr>
      <vt:lpstr>Water diffuses.</vt:lpstr>
      <vt:lpstr>What is water potential?</vt:lpstr>
      <vt:lpstr>Osmosis, Water potential and Cells.</vt:lpstr>
      <vt:lpstr>PowerPoint Presentation</vt:lpstr>
      <vt:lpstr>PowerPoint Presentation</vt:lpstr>
      <vt:lpstr>PowerPoint Presentation</vt:lpstr>
    </vt:vector>
  </TitlesOfParts>
  <Company>Arthur Mellows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Biology at AMVC</dc:title>
  <dc:creator>ebenton</dc:creator>
  <cp:lastModifiedBy>Watson R (AMVC)</cp:lastModifiedBy>
  <cp:revision>33</cp:revision>
  <dcterms:created xsi:type="dcterms:W3CDTF">2014-06-29T10:39:18Z</dcterms:created>
  <dcterms:modified xsi:type="dcterms:W3CDTF">2026-07-06T09:21:17Z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0x010100F9E5F3EA45BED24AA0D3EBA92EB49204</vt:lpwstr>
  </property>
</Properties>
</file>