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5"/>
  </p:notesMasterIdLst>
  <p:sldIdLst>
    <p:sldId id="280" r:id="rId2"/>
    <p:sldId id="266" r:id="rId3"/>
    <p:sldId id="265" r:id="rId4"/>
    <p:sldId id="267" r:id="rId5"/>
    <p:sldId id="271" r:id="rId6"/>
    <p:sldId id="281" r:id="rId7"/>
    <p:sldId id="282" r:id="rId8"/>
    <p:sldId id="283" r:id="rId9"/>
    <p:sldId id="284" r:id="rId10"/>
    <p:sldId id="285" r:id="rId11"/>
    <p:sldId id="279" r:id="rId12"/>
    <p:sldId id="261" r:id="rId13"/>
    <p:sldId id="269" r:id="rId14"/>
    <p:sldId id="262" r:id="rId15"/>
    <p:sldId id="263" r:id="rId16"/>
    <p:sldId id="264" r:id="rId17"/>
    <p:sldId id="270" r:id="rId18"/>
    <p:sldId id="273" r:id="rId19"/>
    <p:sldId id="274" r:id="rId20"/>
    <p:sldId id="275" r:id="rId21"/>
    <p:sldId id="276" r:id="rId22"/>
    <p:sldId id="277" r:id="rId23"/>
    <p:sldId id="278"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CFD61B9-699A-490C-91D8-3E0A863138C2}" v="54" dt="2023-03-09T23:25:40.33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75681" autoAdjust="0"/>
  </p:normalViewPr>
  <p:slideViewPr>
    <p:cSldViewPr snapToGrid="0">
      <p:cViewPr varScale="1">
        <p:scale>
          <a:sx n="50" d="100"/>
          <a:sy n="50" d="100"/>
        </p:scale>
        <p:origin x="48" y="9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 Id="rId3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ebbage D" userId="67cb46f5-2a30-454c-a9e5-397fa6f75e56" providerId="ADAL" clId="{9CFD61B9-699A-490C-91D8-3E0A863138C2}"/>
    <pc:docChg chg="undo custSel addSld delSld modSld sldOrd modShowInfo">
      <pc:chgData name="Debbage D" userId="67cb46f5-2a30-454c-a9e5-397fa6f75e56" providerId="ADAL" clId="{9CFD61B9-699A-490C-91D8-3E0A863138C2}" dt="2023-03-09T23:25:40.335" v="2104"/>
      <pc:docMkLst>
        <pc:docMk/>
      </pc:docMkLst>
      <pc:sldChg chg="del">
        <pc:chgData name="Debbage D" userId="67cb46f5-2a30-454c-a9e5-397fa6f75e56" providerId="ADAL" clId="{9CFD61B9-699A-490C-91D8-3E0A863138C2}" dt="2023-03-09T22:37:05.737" v="93" actId="47"/>
        <pc:sldMkLst>
          <pc:docMk/>
          <pc:sldMk cId="663786064" sldId="258"/>
        </pc:sldMkLst>
      </pc:sldChg>
      <pc:sldChg chg="del">
        <pc:chgData name="Debbage D" userId="67cb46f5-2a30-454c-a9e5-397fa6f75e56" providerId="ADAL" clId="{9CFD61B9-699A-490C-91D8-3E0A863138C2}" dt="2023-03-09T22:37:05.737" v="93" actId="47"/>
        <pc:sldMkLst>
          <pc:docMk/>
          <pc:sldMk cId="4154922858" sldId="259"/>
        </pc:sldMkLst>
      </pc:sldChg>
      <pc:sldChg chg="del">
        <pc:chgData name="Debbage D" userId="67cb46f5-2a30-454c-a9e5-397fa6f75e56" providerId="ADAL" clId="{9CFD61B9-699A-490C-91D8-3E0A863138C2}" dt="2023-03-09T22:37:05.737" v="93" actId="47"/>
        <pc:sldMkLst>
          <pc:docMk/>
          <pc:sldMk cId="2986239082" sldId="260"/>
        </pc:sldMkLst>
      </pc:sldChg>
      <pc:sldChg chg="addSp delSp modSp mod modTransition modAnim modNotesTx">
        <pc:chgData name="Debbage D" userId="67cb46f5-2a30-454c-a9e5-397fa6f75e56" providerId="ADAL" clId="{9CFD61B9-699A-490C-91D8-3E0A863138C2}" dt="2023-03-09T23:25:29.009" v="2103"/>
        <pc:sldMkLst>
          <pc:docMk/>
          <pc:sldMk cId="2128948626" sldId="265"/>
        </pc:sldMkLst>
        <pc:spChg chg="add mod">
          <ac:chgData name="Debbage D" userId="67cb46f5-2a30-454c-a9e5-397fa6f75e56" providerId="ADAL" clId="{9CFD61B9-699A-490C-91D8-3E0A863138C2}" dt="2023-03-09T13:18:14.930" v="88" actId="14100"/>
          <ac:spMkLst>
            <pc:docMk/>
            <pc:sldMk cId="2128948626" sldId="265"/>
            <ac:spMk id="2" creationId="{EF64014C-7FE0-3863-0AC3-195230973A02}"/>
          </ac:spMkLst>
        </pc:spChg>
        <pc:spChg chg="del mod">
          <ac:chgData name="Debbage D" userId="67cb46f5-2a30-454c-a9e5-397fa6f75e56" providerId="ADAL" clId="{9CFD61B9-699A-490C-91D8-3E0A863138C2}" dt="2023-03-09T13:16:45.696" v="5" actId="478"/>
          <ac:spMkLst>
            <pc:docMk/>
            <pc:sldMk cId="2128948626" sldId="265"/>
            <ac:spMk id="4" creationId="{00000000-0000-0000-0000-000000000000}"/>
          </ac:spMkLst>
        </pc:spChg>
        <pc:picChg chg="mod">
          <ac:chgData name="Debbage D" userId="67cb46f5-2a30-454c-a9e5-397fa6f75e56" providerId="ADAL" clId="{9CFD61B9-699A-490C-91D8-3E0A863138C2}" dt="2023-03-09T23:04:26.470" v="2038" actId="1076"/>
          <ac:picMkLst>
            <pc:docMk/>
            <pc:sldMk cId="2128948626" sldId="265"/>
            <ac:picMk id="3" creationId="{D5FA3C42-065C-49AA-A031-9AA4A11202CB}"/>
          </ac:picMkLst>
        </pc:picChg>
        <pc:picChg chg="mod">
          <ac:chgData name="Debbage D" userId="67cb46f5-2a30-454c-a9e5-397fa6f75e56" providerId="ADAL" clId="{9CFD61B9-699A-490C-91D8-3E0A863138C2}" dt="2023-03-09T13:17:44.099" v="44" actId="1076"/>
          <ac:picMkLst>
            <pc:docMk/>
            <pc:sldMk cId="2128948626" sldId="265"/>
            <ac:picMk id="5" creationId="{00000000-0000-0000-0000-000000000000}"/>
          </ac:picMkLst>
        </pc:picChg>
      </pc:sldChg>
      <pc:sldChg chg="delSp modSp mod modTransition delAnim modAnim modNotesTx">
        <pc:chgData name="Debbage D" userId="67cb46f5-2a30-454c-a9e5-397fa6f75e56" providerId="ADAL" clId="{9CFD61B9-699A-490C-91D8-3E0A863138C2}" dt="2023-03-09T23:24:58.262" v="2102"/>
        <pc:sldMkLst>
          <pc:docMk/>
          <pc:sldMk cId="1152757827" sldId="266"/>
        </pc:sldMkLst>
        <pc:spChg chg="del">
          <ac:chgData name="Debbage D" userId="67cb46f5-2a30-454c-a9e5-397fa6f75e56" providerId="ADAL" clId="{9CFD61B9-699A-490C-91D8-3E0A863138C2}" dt="2023-03-09T13:17:00.673" v="8" actId="478"/>
          <ac:spMkLst>
            <pc:docMk/>
            <pc:sldMk cId="1152757827" sldId="266"/>
            <ac:spMk id="6" creationId="{00000000-0000-0000-0000-000000000000}"/>
          </ac:spMkLst>
        </pc:spChg>
        <pc:picChg chg="mod">
          <ac:chgData name="Debbage D" userId="67cb46f5-2a30-454c-a9e5-397fa6f75e56" providerId="ADAL" clId="{9CFD61B9-699A-490C-91D8-3E0A863138C2}" dt="2023-03-09T23:02:57.043" v="2036" actId="1076"/>
          <ac:picMkLst>
            <pc:docMk/>
            <pc:sldMk cId="1152757827" sldId="266"/>
            <ac:picMk id="2" creationId="{0A55B471-A288-634F-34A3-50E535B72DEB}"/>
          </ac:picMkLst>
        </pc:picChg>
        <pc:picChg chg="mod">
          <ac:chgData name="Debbage D" userId="67cb46f5-2a30-454c-a9e5-397fa6f75e56" providerId="ADAL" clId="{9CFD61B9-699A-490C-91D8-3E0A863138C2}" dt="2023-03-09T13:17:14.036" v="10" actId="1076"/>
          <ac:picMkLst>
            <pc:docMk/>
            <pc:sldMk cId="1152757827" sldId="266"/>
            <ac:picMk id="4" creationId="{00000000-0000-0000-0000-000000000000}"/>
          </ac:picMkLst>
        </pc:picChg>
      </pc:sldChg>
      <pc:sldChg chg="modSp mod modNotesTx">
        <pc:chgData name="Debbage D" userId="67cb46f5-2a30-454c-a9e5-397fa6f75e56" providerId="ADAL" clId="{9CFD61B9-699A-490C-91D8-3E0A863138C2}" dt="2023-03-09T23:06:37.775" v="2086" actId="1076"/>
        <pc:sldMkLst>
          <pc:docMk/>
          <pc:sldMk cId="2033269422" sldId="267"/>
        </pc:sldMkLst>
        <pc:spChg chg="mod">
          <ac:chgData name="Debbage D" userId="67cb46f5-2a30-454c-a9e5-397fa6f75e56" providerId="ADAL" clId="{9CFD61B9-699A-490C-91D8-3E0A863138C2}" dt="2023-03-09T22:37:51.136" v="132" actId="1076"/>
          <ac:spMkLst>
            <pc:docMk/>
            <pc:sldMk cId="2033269422" sldId="267"/>
            <ac:spMk id="4" creationId="{00000000-0000-0000-0000-000000000000}"/>
          </ac:spMkLst>
        </pc:spChg>
        <pc:picChg chg="mod">
          <ac:chgData name="Debbage D" userId="67cb46f5-2a30-454c-a9e5-397fa6f75e56" providerId="ADAL" clId="{9CFD61B9-699A-490C-91D8-3E0A863138C2}" dt="2023-03-09T23:06:37.775" v="2086" actId="1076"/>
          <ac:picMkLst>
            <pc:docMk/>
            <pc:sldMk cId="2033269422" sldId="267"/>
            <ac:picMk id="2" creationId="{52F2BC1A-4BFC-EDBC-140F-2D001795DA7F}"/>
          </ac:picMkLst>
        </pc:picChg>
      </pc:sldChg>
      <pc:sldChg chg="del">
        <pc:chgData name="Debbage D" userId="67cb46f5-2a30-454c-a9e5-397fa6f75e56" providerId="ADAL" clId="{9CFD61B9-699A-490C-91D8-3E0A863138C2}" dt="2023-03-09T22:37:05.737" v="93" actId="47"/>
        <pc:sldMkLst>
          <pc:docMk/>
          <pc:sldMk cId="290345061" sldId="268"/>
        </pc:sldMkLst>
      </pc:sldChg>
      <pc:sldChg chg="addSp delSp modSp mod">
        <pc:chgData name="Debbage D" userId="67cb46f5-2a30-454c-a9e5-397fa6f75e56" providerId="ADAL" clId="{9CFD61B9-699A-490C-91D8-3E0A863138C2}" dt="2023-03-09T22:42:28.244" v="170" actId="1035"/>
        <pc:sldMkLst>
          <pc:docMk/>
          <pc:sldMk cId="2180441674" sldId="271"/>
        </pc:sldMkLst>
        <pc:spChg chg="add del mod">
          <ac:chgData name="Debbage D" userId="67cb46f5-2a30-454c-a9e5-397fa6f75e56" providerId="ADAL" clId="{9CFD61B9-699A-490C-91D8-3E0A863138C2}" dt="2023-03-09T22:37:10.170" v="95" actId="478"/>
          <ac:spMkLst>
            <pc:docMk/>
            <pc:sldMk cId="2180441674" sldId="271"/>
            <ac:spMk id="2" creationId="{62A2158A-EA96-6E40-CFA8-6DD2143AC7B4}"/>
          </ac:spMkLst>
        </pc:spChg>
        <pc:spChg chg="add del">
          <ac:chgData name="Debbage D" userId="67cb46f5-2a30-454c-a9e5-397fa6f75e56" providerId="ADAL" clId="{9CFD61B9-699A-490C-91D8-3E0A863138C2}" dt="2023-03-09T22:39:55.212" v="141"/>
          <ac:spMkLst>
            <pc:docMk/>
            <pc:sldMk cId="2180441674" sldId="271"/>
            <ac:spMk id="3" creationId="{82C547C8-E193-E851-D7CD-9005D7A533A3}"/>
          </ac:spMkLst>
        </pc:spChg>
        <pc:spChg chg="mod">
          <ac:chgData name="Debbage D" userId="67cb46f5-2a30-454c-a9e5-397fa6f75e56" providerId="ADAL" clId="{9CFD61B9-699A-490C-91D8-3E0A863138C2}" dt="2023-03-09T22:42:28.244" v="170" actId="1035"/>
          <ac:spMkLst>
            <pc:docMk/>
            <pc:sldMk cId="2180441674" sldId="271"/>
            <ac:spMk id="5" creationId="{00000000-0000-0000-0000-000000000000}"/>
          </ac:spMkLst>
        </pc:spChg>
        <pc:spChg chg="mod">
          <ac:chgData name="Debbage D" userId="67cb46f5-2a30-454c-a9e5-397fa6f75e56" providerId="ADAL" clId="{9CFD61B9-699A-490C-91D8-3E0A863138C2}" dt="2023-03-09T22:38:41.636" v="135" actId="122"/>
          <ac:spMkLst>
            <pc:docMk/>
            <pc:sldMk cId="2180441674" sldId="271"/>
            <ac:spMk id="6" creationId="{00000000-0000-0000-0000-000000000000}"/>
          </ac:spMkLst>
        </pc:spChg>
        <pc:picChg chg="del">
          <ac:chgData name="Debbage D" userId="67cb46f5-2a30-454c-a9e5-397fa6f75e56" providerId="ADAL" clId="{9CFD61B9-699A-490C-91D8-3E0A863138C2}" dt="2023-03-09T22:37:08.145" v="94" actId="478"/>
          <ac:picMkLst>
            <pc:docMk/>
            <pc:sldMk cId="2180441674" sldId="271"/>
            <ac:picMk id="4" creationId="{00000000-0000-0000-0000-000000000000}"/>
          </ac:picMkLst>
        </pc:picChg>
        <pc:picChg chg="add mod modCrop">
          <ac:chgData name="Debbage D" userId="67cb46f5-2a30-454c-a9e5-397fa6f75e56" providerId="ADAL" clId="{9CFD61B9-699A-490C-91D8-3E0A863138C2}" dt="2023-03-09T22:40:27.013" v="147" actId="1076"/>
          <ac:picMkLst>
            <pc:docMk/>
            <pc:sldMk cId="2180441674" sldId="271"/>
            <ac:picMk id="7" creationId="{5858F9FC-EE0D-056C-FFD2-C6160B5FD26D}"/>
          </ac:picMkLst>
        </pc:picChg>
        <pc:picChg chg="del">
          <ac:chgData name="Debbage D" userId="67cb46f5-2a30-454c-a9e5-397fa6f75e56" providerId="ADAL" clId="{9CFD61B9-699A-490C-91D8-3E0A863138C2}" dt="2023-03-09T22:37:08.145" v="94" actId="478"/>
          <ac:picMkLst>
            <pc:docMk/>
            <pc:sldMk cId="2180441674" sldId="271"/>
            <ac:picMk id="2050" creationId="{00000000-0000-0000-0000-000000000000}"/>
          </ac:picMkLst>
        </pc:picChg>
      </pc:sldChg>
      <pc:sldChg chg="del">
        <pc:chgData name="Debbage D" userId="67cb46f5-2a30-454c-a9e5-397fa6f75e56" providerId="ADAL" clId="{9CFD61B9-699A-490C-91D8-3E0A863138C2}" dt="2023-03-09T22:37:02.376" v="92" actId="47"/>
        <pc:sldMkLst>
          <pc:docMk/>
          <pc:sldMk cId="2257113552" sldId="272"/>
        </pc:sldMkLst>
      </pc:sldChg>
      <pc:sldChg chg="modSp mod ord modTransition modNotesTx">
        <pc:chgData name="Debbage D" userId="67cb46f5-2a30-454c-a9e5-397fa6f75e56" providerId="ADAL" clId="{9CFD61B9-699A-490C-91D8-3E0A863138C2}" dt="2023-03-09T23:25:40.335" v="2104"/>
        <pc:sldMkLst>
          <pc:docMk/>
          <pc:sldMk cId="373693776" sldId="279"/>
        </pc:sldMkLst>
        <pc:picChg chg="mod">
          <ac:chgData name="Debbage D" userId="67cb46f5-2a30-454c-a9e5-397fa6f75e56" providerId="ADAL" clId="{9CFD61B9-699A-490C-91D8-3E0A863138C2}" dt="2023-03-09T23:07:32.525" v="2087" actId="1076"/>
          <ac:picMkLst>
            <pc:docMk/>
            <pc:sldMk cId="373693776" sldId="279"/>
            <ac:picMk id="2" creationId="{B6070CD2-B5A2-AED7-E8AA-197F108F8DC8}"/>
          </ac:picMkLst>
        </pc:picChg>
      </pc:sldChg>
      <pc:sldChg chg="modSp mod modNotesTx">
        <pc:chgData name="Debbage D" userId="67cb46f5-2a30-454c-a9e5-397fa6f75e56" providerId="ADAL" clId="{9CFD61B9-699A-490C-91D8-3E0A863138C2}" dt="2023-03-09T23:01:41.402" v="2035" actId="1076"/>
        <pc:sldMkLst>
          <pc:docMk/>
          <pc:sldMk cId="3598755874" sldId="280"/>
        </pc:sldMkLst>
        <pc:picChg chg="mod">
          <ac:chgData name="Debbage D" userId="67cb46f5-2a30-454c-a9e5-397fa6f75e56" providerId="ADAL" clId="{9CFD61B9-699A-490C-91D8-3E0A863138C2}" dt="2023-03-09T23:01:41.402" v="2035" actId="1076"/>
          <ac:picMkLst>
            <pc:docMk/>
            <pc:sldMk cId="3598755874" sldId="280"/>
            <ac:picMk id="2" creationId="{50C0E2ED-4C0E-2990-9725-C84AD0B0D9EE}"/>
          </ac:picMkLst>
        </pc:picChg>
      </pc:sldChg>
      <pc:sldChg chg="addSp delSp modSp add mod">
        <pc:chgData name="Debbage D" userId="67cb46f5-2a30-454c-a9e5-397fa6f75e56" providerId="ADAL" clId="{9CFD61B9-699A-490C-91D8-3E0A863138C2}" dt="2023-03-09T22:42:39.234" v="172" actId="22"/>
        <pc:sldMkLst>
          <pc:docMk/>
          <pc:sldMk cId="2022013212" sldId="281"/>
        </pc:sldMkLst>
        <pc:spChg chg="add del">
          <ac:chgData name="Debbage D" userId="67cb46f5-2a30-454c-a9e5-397fa6f75e56" providerId="ADAL" clId="{9CFD61B9-699A-490C-91D8-3E0A863138C2}" dt="2023-03-09T22:42:39.234" v="172" actId="22"/>
          <ac:spMkLst>
            <pc:docMk/>
            <pc:sldMk cId="2022013212" sldId="281"/>
            <ac:spMk id="3" creationId="{6884979A-2E18-E7B9-A7D5-BDD6DA4034F3}"/>
          </ac:spMkLst>
        </pc:spChg>
        <pc:spChg chg="mod">
          <ac:chgData name="Debbage D" userId="67cb46f5-2a30-454c-a9e5-397fa6f75e56" providerId="ADAL" clId="{9CFD61B9-699A-490C-91D8-3E0A863138C2}" dt="2023-03-09T22:42:06.204" v="160"/>
          <ac:spMkLst>
            <pc:docMk/>
            <pc:sldMk cId="2022013212" sldId="281"/>
            <ac:spMk id="5" creationId="{00000000-0000-0000-0000-000000000000}"/>
          </ac:spMkLst>
        </pc:spChg>
        <pc:spChg chg="mod">
          <ac:chgData name="Debbage D" userId="67cb46f5-2a30-454c-a9e5-397fa6f75e56" providerId="ADAL" clId="{9CFD61B9-699A-490C-91D8-3E0A863138C2}" dt="2023-03-09T22:40:55.784" v="151" actId="242"/>
          <ac:spMkLst>
            <pc:docMk/>
            <pc:sldMk cId="2022013212" sldId="281"/>
            <ac:spMk id="6" creationId="{00000000-0000-0000-0000-000000000000}"/>
          </ac:spMkLst>
        </pc:spChg>
        <pc:picChg chg="del">
          <ac:chgData name="Debbage D" userId="67cb46f5-2a30-454c-a9e5-397fa6f75e56" providerId="ADAL" clId="{9CFD61B9-699A-490C-91D8-3E0A863138C2}" dt="2023-03-09T22:40:57.593" v="152" actId="478"/>
          <ac:picMkLst>
            <pc:docMk/>
            <pc:sldMk cId="2022013212" sldId="281"/>
            <ac:picMk id="7" creationId="{5858F9FC-EE0D-056C-FFD2-C6160B5FD26D}"/>
          </ac:picMkLst>
        </pc:picChg>
        <pc:picChg chg="add mod">
          <ac:chgData name="Debbage D" userId="67cb46f5-2a30-454c-a9e5-397fa6f75e56" providerId="ADAL" clId="{9CFD61B9-699A-490C-91D8-3E0A863138C2}" dt="2023-03-09T22:41:46.382" v="157" actId="14100"/>
          <ac:picMkLst>
            <pc:docMk/>
            <pc:sldMk cId="2022013212" sldId="281"/>
            <ac:picMk id="2050" creationId="{8B213220-3967-0083-6960-46CD42BE1A55}"/>
          </ac:picMkLst>
        </pc:picChg>
      </pc:sldChg>
      <pc:sldChg chg="addSp new del">
        <pc:chgData name="Debbage D" userId="67cb46f5-2a30-454c-a9e5-397fa6f75e56" providerId="ADAL" clId="{9CFD61B9-699A-490C-91D8-3E0A863138C2}" dt="2023-03-09T22:36:14.440" v="91" actId="47"/>
        <pc:sldMkLst>
          <pc:docMk/>
          <pc:sldMk cId="4044014508" sldId="281"/>
        </pc:sldMkLst>
        <pc:picChg chg="add">
          <ac:chgData name="Debbage D" userId="67cb46f5-2a30-454c-a9e5-397fa6f75e56" providerId="ADAL" clId="{9CFD61B9-699A-490C-91D8-3E0A863138C2}" dt="2023-03-09T22:35:49.792" v="90"/>
          <ac:picMkLst>
            <pc:docMk/>
            <pc:sldMk cId="4044014508" sldId="281"/>
            <ac:picMk id="2" creationId="{96721E10-2A30-F8BB-696C-C515343A94C5}"/>
          </ac:picMkLst>
        </pc:picChg>
      </pc:sldChg>
      <pc:sldChg chg="addSp delSp modSp add mod">
        <pc:chgData name="Debbage D" userId="67cb46f5-2a30-454c-a9e5-397fa6f75e56" providerId="ADAL" clId="{9CFD61B9-699A-490C-91D8-3E0A863138C2}" dt="2023-03-09T22:45:22.396" v="198" actId="1076"/>
        <pc:sldMkLst>
          <pc:docMk/>
          <pc:sldMk cId="3975314748" sldId="282"/>
        </pc:sldMkLst>
        <pc:spChg chg="add del">
          <ac:chgData name="Debbage D" userId="67cb46f5-2a30-454c-a9e5-397fa6f75e56" providerId="ADAL" clId="{9CFD61B9-699A-490C-91D8-3E0A863138C2}" dt="2023-03-09T22:45:11.290" v="195"/>
          <ac:spMkLst>
            <pc:docMk/>
            <pc:sldMk cId="3975314748" sldId="282"/>
            <ac:spMk id="2" creationId="{02E24174-7F3A-4A9E-1FEC-9A4F2BF93916}"/>
          </ac:spMkLst>
        </pc:spChg>
        <pc:spChg chg="mod">
          <ac:chgData name="Debbage D" userId="67cb46f5-2a30-454c-a9e5-397fa6f75e56" providerId="ADAL" clId="{9CFD61B9-699A-490C-91D8-3E0A863138C2}" dt="2023-03-09T22:43:30.425" v="181"/>
          <ac:spMkLst>
            <pc:docMk/>
            <pc:sldMk cId="3975314748" sldId="282"/>
            <ac:spMk id="5" creationId="{00000000-0000-0000-0000-000000000000}"/>
          </ac:spMkLst>
        </pc:spChg>
        <pc:spChg chg="mod">
          <ac:chgData name="Debbage D" userId="67cb46f5-2a30-454c-a9e5-397fa6f75e56" providerId="ADAL" clId="{9CFD61B9-699A-490C-91D8-3E0A863138C2}" dt="2023-03-09T22:43:06.077" v="176" actId="122"/>
          <ac:spMkLst>
            <pc:docMk/>
            <pc:sldMk cId="3975314748" sldId="282"/>
            <ac:spMk id="6" creationId="{00000000-0000-0000-0000-000000000000}"/>
          </ac:spMkLst>
        </pc:spChg>
        <pc:picChg chg="add mod">
          <ac:chgData name="Debbage D" userId="67cb46f5-2a30-454c-a9e5-397fa6f75e56" providerId="ADAL" clId="{9CFD61B9-699A-490C-91D8-3E0A863138C2}" dt="2023-03-09T22:45:22.396" v="198" actId="1076"/>
          <ac:picMkLst>
            <pc:docMk/>
            <pc:sldMk cId="3975314748" sldId="282"/>
            <ac:picMk id="3" creationId="{946637FD-3335-72CD-9920-E17A3E6878E5}"/>
          </ac:picMkLst>
        </pc:picChg>
        <pc:picChg chg="del">
          <ac:chgData name="Debbage D" userId="67cb46f5-2a30-454c-a9e5-397fa6f75e56" providerId="ADAL" clId="{9CFD61B9-699A-490C-91D8-3E0A863138C2}" dt="2023-03-09T22:42:43.023" v="174" actId="478"/>
          <ac:picMkLst>
            <pc:docMk/>
            <pc:sldMk cId="3975314748" sldId="282"/>
            <ac:picMk id="2050" creationId="{8B213220-3967-0083-6960-46CD42BE1A55}"/>
          </ac:picMkLst>
        </pc:picChg>
      </pc:sldChg>
      <pc:sldChg chg="addSp modSp add mod">
        <pc:chgData name="Debbage D" userId="67cb46f5-2a30-454c-a9e5-397fa6f75e56" providerId="ADAL" clId="{9CFD61B9-699A-490C-91D8-3E0A863138C2}" dt="2023-03-09T22:48:19.861" v="244" actId="1076"/>
        <pc:sldMkLst>
          <pc:docMk/>
          <pc:sldMk cId="3591014350" sldId="283"/>
        </pc:sldMkLst>
        <pc:spChg chg="mod">
          <ac:chgData name="Debbage D" userId="67cb46f5-2a30-454c-a9e5-397fa6f75e56" providerId="ADAL" clId="{9CFD61B9-699A-490C-91D8-3E0A863138C2}" dt="2023-03-09T22:44:25.530" v="188" actId="1076"/>
          <ac:spMkLst>
            <pc:docMk/>
            <pc:sldMk cId="3591014350" sldId="283"/>
            <ac:spMk id="5" creationId="{00000000-0000-0000-0000-000000000000}"/>
          </ac:spMkLst>
        </pc:spChg>
        <pc:spChg chg="mod">
          <ac:chgData name="Debbage D" userId="67cb46f5-2a30-454c-a9e5-397fa6f75e56" providerId="ADAL" clId="{9CFD61B9-699A-490C-91D8-3E0A863138C2}" dt="2023-03-09T22:43:46.375" v="184" actId="122"/>
          <ac:spMkLst>
            <pc:docMk/>
            <pc:sldMk cId="3591014350" sldId="283"/>
            <ac:spMk id="6" creationId="{00000000-0000-0000-0000-000000000000}"/>
          </ac:spMkLst>
        </pc:spChg>
        <pc:picChg chg="add mod">
          <ac:chgData name="Debbage D" userId="67cb46f5-2a30-454c-a9e5-397fa6f75e56" providerId="ADAL" clId="{9CFD61B9-699A-490C-91D8-3E0A863138C2}" dt="2023-03-09T22:48:19.861" v="244" actId="1076"/>
          <ac:picMkLst>
            <pc:docMk/>
            <pc:sldMk cId="3591014350" sldId="283"/>
            <ac:picMk id="4098" creationId="{EE51B56A-075A-D657-CCED-1F632711C9D1}"/>
          </ac:picMkLst>
        </pc:picChg>
      </pc:sldChg>
      <pc:sldChg chg="addSp modSp add mod">
        <pc:chgData name="Debbage D" userId="67cb46f5-2a30-454c-a9e5-397fa6f75e56" providerId="ADAL" clId="{9CFD61B9-699A-490C-91D8-3E0A863138C2}" dt="2023-03-09T22:47:02.354" v="205" actId="122"/>
        <pc:sldMkLst>
          <pc:docMk/>
          <pc:sldMk cId="1440064884" sldId="284"/>
        </pc:sldMkLst>
        <pc:spChg chg="mod">
          <ac:chgData name="Debbage D" userId="67cb46f5-2a30-454c-a9e5-397fa6f75e56" providerId="ADAL" clId="{9CFD61B9-699A-490C-91D8-3E0A863138C2}" dt="2023-03-09T22:44:45.269" v="193" actId="20577"/>
          <ac:spMkLst>
            <pc:docMk/>
            <pc:sldMk cId="1440064884" sldId="284"/>
            <ac:spMk id="5" creationId="{00000000-0000-0000-0000-000000000000}"/>
          </ac:spMkLst>
        </pc:spChg>
        <pc:spChg chg="mod">
          <ac:chgData name="Debbage D" userId="67cb46f5-2a30-454c-a9e5-397fa6f75e56" providerId="ADAL" clId="{9CFD61B9-699A-490C-91D8-3E0A863138C2}" dt="2023-03-09T22:47:02.354" v="205" actId="122"/>
          <ac:spMkLst>
            <pc:docMk/>
            <pc:sldMk cId="1440064884" sldId="284"/>
            <ac:spMk id="6" creationId="{00000000-0000-0000-0000-000000000000}"/>
          </ac:spMkLst>
        </pc:spChg>
        <pc:picChg chg="add mod">
          <ac:chgData name="Debbage D" userId="67cb46f5-2a30-454c-a9e5-397fa6f75e56" providerId="ADAL" clId="{9CFD61B9-699A-490C-91D8-3E0A863138C2}" dt="2023-03-09T22:45:48.783" v="200" actId="1076"/>
          <ac:picMkLst>
            <pc:docMk/>
            <pc:sldMk cId="1440064884" sldId="284"/>
            <ac:picMk id="3074" creationId="{BF8048D5-FC48-CC15-EE87-B1087A8FD466}"/>
          </ac:picMkLst>
        </pc:picChg>
      </pc:sldChg>
      <pc:sldChg chg="addSp delSp modSp add mod">
        <pc:chgData name="Debbage D" userId="67cb46f5-2a30-454c-a9e5-397fa6f75e56" providerId="ADAL" clId="{9CFD61B9-699A-490C-91D8-3E0A863138C2}" dt="2023-03-09T22:49:19.718" v="256" actId="1076"/>
        <pc:sldMkLst>
          <pc:docMk/>
          <pc:sldMk cId="1859069430" sldId="285"/>
        </pc:sldMkLst>
        <pc:spChg chg="add del">
          <ac:chgData name="Debbage D" userId="67cb46f5-2a30-454c-a9e5-397fa6f75e56" providerId="ADAL" clId="{9CFD61B9-699A-490C-91D8-3E0A863138C2}" dt="2023-03-09T22:48:59.845" v="246"/>
          <ac:spMkLst>
            <pc:docMk/>
            <pc:sldMk cId="1859069430" sldId="285"/>
            <ac:spMk id="2" creationId="{DE32A16E-3056-83AF-0B32-EB25692E3AB2}"/>
          </ac:spMkLst>
        </pc:spChg>
        <pc:spChg chg="add del">
          <ac:chgData name="Debbage D" userId="67cb46f5-2a30-454c-a9e5-397fa6f75e56" providerId="ADAL" clId="{9CFD61B9-699A-490C-91D8-3E0A863138C2}" dt="2023-03-09T22:49:09.664" v="251"/>
          <ac:spMkLst>
            <pc:docMk/>
            <pc:sldMk cId="1859069430" sldId="285"/>
            <ac:spMk id="4" creationId="{94B47300-EE9C-6FFA-10B0-65C8041C622F}"/>
          </ac:spMkLst>
        </pc:spChg>
        <pc:spChg chg="mod">
          <ac:chgData name="Debbage D" userId="67cb46f5-2a30-454c-a9e5-397fa6f75e56" providerId="ADAL" clId="{9CFD61B9-699A-490C-91D8-3E0A863138C2}" dt="2023-03-09T22:47:34.174" v="238" actId="1038"/>
          <ac:spMkLst>
            <pc:docMk/>
            <pc:sldMk cId="1859069430" sldId="285"/>
            <ac:spMk id="5" creationId="{00000000-0000-0000-0000-000000000000}"/>
          </ac:spMkLst>
        </pc:spChg>
        <pc:spChg chg="mod">
          <ac:chgData name="Debbage D" userId="67cb46f5-2a30-454c-a9e5-397fa6f75e56" providerId="ADAL" clId="{9CFD61B9-699A-490C-91D8-3E0A863138C2}" dt="2023-03-09T22:46:58.147" v="204" actId="122"/>
          <ac:spMkLst>
            <pc:docMk/>
            <pc:sldMk cId="1859069430" sldId="285"/>
            <ac:spMk id="6" creationId="{00000000-0000-0000-0000-000000000000}"/>
          </ac:spMkLst>
        </pc:spChg>
        <pc:picChg chg="add del mod">
          <ac:chgData name="Debbage D" userId="67cb46f5-2a30-454c-a9e5-397fa6f75e56" providerId="ADAL" clId="{9CFD61B9-699A-490C-91D8-3E0A863138C2}" dt="2023-03-09T22:49:05.159" v="249" actId="478"/>
          <ac:picMkLst>
            <pc:docMk/>
            <pc:sldMk cId="1859069430" sldId="285"/>
            <ac:picMk id="3" creationId="{3FB49100-08A3-FF9C-5D73-3C9B76F8559C}"/>
          </ac:picMkLst>
        </pc:picChg>
        <pc:picChg chg="add mod">
          <ac:chgData name="Debbage D" userId="67cb46f5-2a30-454c-a9e5-397fa6f75e56" providerId="ADAL" clId="{9CFD61B9-699A-490C-91D8-3E0A863138C2}" dt="2023-03-09T22:49:19.718" v="256" actId="1076"/>
          <ac:picMkLst>
            <pc:docMk/>
            <pc:sldMk cId="1859069430" sldId="285"/>
            <ac:picMk id="7" creationId="{27263449-C942-1136-8B3F-108E92265B08}"/>
          </ac:picMkLst>
        </pc:picChg>
        <pc:picChg chg="del">
          <ac:chgData name="Debbage D" userId="67cb46f5-2a30-454c-a9e5-397fa6f75e56" providerId="ADAL" clId="{9CFD61B9-699A-490C-91D8-3E0A863138C2}" dt="2023-03-09T22:46:52.630" v="202" actId="478"/>
          <ac:picMkLst>
            <pc:docMk/>
            <pc:sldMk cId="1859069430" sldId="285"/>
            <ac:picMk id="3074" creationId="{BF8048D5-FC48-CC15-EE87-B1087A8FD466}"/>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98F9CA9-8385-492B-B46F-1E06ECF898F9}" type="datetimeFigureOut">
              <a:rPr lang="en-GB" smtClean="0"/>
              <a:t>09/03/2023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183C9ED-E5F7-4010-9408-B2193A0A7ED6}" type="slidenum">
              <a:rPr lang="en-GB" smtClean="0"/>
              <a:t>‹#›</a:t>
            </a:fld>
            <a:endParaRPr lang="en-GB"/>
          </a:p>
        </p:txBody>
      </p:sp>
    </p:spTree>
    <p:extLst>
      <p:ext uri="{BB962C8B-B14F-4D97-AF65-F5344CB8AC3E}">
        <p14:creationId xmlns:p14="http://schemas.microsoft.com/office/powerpoint/2010/main" val="35816217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Hello. For those that don’t recognise my voice, I am Mrs Debbage and I am Head of Science. I am here to introduce to you this weeks tutor theme and a national event, British Science Week. This years themes are connections. This can link to a wide variety of topic areas, but we are going to focus on; our connections to the history of science, our connections to the future of science and our connections to the impact of science.</a:t>
            </a:r>
          </a:p>
        </p:txBody>
      </p:sp>
      <p:sp>
        <p:nvSpPr>
          <p:cNvPr id="4" name="Slide Number Placeholder 3"/>
          <p:cNvSpPr>
            <a:spLocks noGrp="1"/>
          </p:cNvSpPr>
          <p:nvPr>
            <p:ph type="sldNum" sz="quarter" idx="5"/>
          </p:nvPr>
        </p:nvSpPr>
        <p:spPr/>
        <p:txBody>
          <a:bodyPr/>
          <a:lstStyle/>
          <a:p>
            <a:fld id="{5183C9ED-E5F7-4010-9408-B2193A0A7ED6}" type="slidenum">
              <a:rPr lang="en-GB" smtClean="0"/>
              <a:t>1</a:t>
            </a:fld>
            <a:endParaRPr lang="en-GB"/>
          </a:p>
        </p:txBody>
      </p:sp>
    </p:spTree>
    <p:extLst>
      <p:ext uri="{BB962C8B-B14F-4D97-AF65-F5344CB8AC3E}">
        <p14:creationId xmlns:p14="http://schemas.microsoft.com/office/powerpoint/2010/main" val="35126026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sz="1200" dirty="0"/>
              <a:t>To begin lets watch a quick video summarising some of the major discovers in the history of science. While watching think about the following questions:</a:t>
            </a:r>
          </a:p>
          <a:p>
            <a:pPr algn="l"/>
            <a:r>
              <a:rPr lang="en-GB" sz="1200" dirty="0"/>
              <a:t>Do you recognise any of the scientists in this video?</a:t>
            </a:r>
          </a:p>
          <a:p>
            <a:pPr algn="l"/>
            <a:r>
              <a:rPr lang="en-GB" sz="1200" dirty="0"/>
              <a:t>What did they discover?</a:t>
            </a:r>
          </a:p>
          <a:p>
            <a:pPr algn="l"/>
            <a:r>
              <a:rPr lang="en-GB" sz="1200" dirty="0"/>
              <a:t>Where would we be without these discoveries?</a:t>
            </a:r>
          </a:p>
          <a:p>
            <a:endParaRPr lang="en-GB" dirty="0"/>
          </a:p>
        </p:txBody>
      </p:sp>
      <p:sp>
        <p:nvSpPr>
          <p:cNvPr id="4" name="Slide Number Placeholder 3"/>
          <p:cNvSpPr>
            <a:spLocks noGrp="1"/>
          </p:cNvSpPr>
          <p:nvPr>
            <p:ph type="sldNum" sz="quarter" idx="5"/>
          </p:nvPr>
        </p:nvSpPr>
        <p:spPr/>
        <p:txBody>
          <a:bodyPr/>
          <a:lstStyle/>
          <a:p>
            <a:fld id="{5183C9ED-E5F7-4010-9408-B2193A0A7ED6}" type="slidenum">
              <a:rPr lang="en-GB" smtClean="0"/>
              <a:t>2</a:t>
            </a:fld>
            <a:endParaRPr lang="en-GB"/>
          </a:p>
        </p:txBody>
      </p:sp>
    </p:spTree>
    <p:extLst>
      <p:ext uri="{BB962C8B-B14F-4D97-AF65-F5344CB8AC3E}">
        <p14:creationId xmlns:p14="http://schemas.microsoft.com/office/powerpoint/2010/main" val="9057984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We have achieved so much in science, everything from antibiotics to aerosols to the Internet and mobile phones. But developments in science has also had a negative impact on the planet and created weapons and atomic bombs. The question is are scientists and their discoveries responsible for the mess we're in and can science offer a way out? Have a watch of the video and see what you think.</a:t>
            </a:r>
            <a:endParaRPr lang="en-GB" sz="3200" dirty="0">
              <a:latin typeface="GrilledCheese BTN" panose="020B0604060402040206" pitchFamily="34" charset="0"/>
            </a:endParaRPr>
          </a:p>
          <a:p>
            <a:endParaRPr lang="en-GB" dirty="0"/>
          </a:p>
        </p:txBody>
      </p:sp>
      <p:sp>
        <p:nvSpPr>
          <p:cNvPr id="4" name="Slide Number Placeholder 3"/>
          <p:cNvSpPr>
            <a:spLocks noGrp="1"/>
          </p:cNvSpPr>
          <p:nvPr>
            <p:ph type="sldNum" sz="quarter" idx="5"/>
          </p:nvPr>
        </p:nvSpPr>
        <p:spPr/>
        <p:txBody>
          <a:bodyPr/>
          <a:lstStyle/>
          <a:p>
            <a:fld id="{5183C9ED-E5F7-4010-9408-B2193A0A7ED6}" type="slidenum">
              <a:rPr lang="en-GB" smtClean="0"/>
              <a:t>3</a:t>
            </a:fld>
            <a:endParaRPr lang="en-GB"/>
          </a:p>
        </p:txBody>
      </p:sp>
    </p:spTree>
    <p:extLst>
      <p:ext uri="{BB962C8B-B14F-4D97-AF65-F5344CB8AC3E}">
        <p14:creationId xmlns:p14="http://schemas.microsoft.com/office/powerpoint/2010/main" val="24480006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Whilst there is a lot to think about from the last video, it can sometimes seem like there is nothing really new in science, but science is always checking and developing and in the last year there has been some major discovers. Explore the next few stories that have featured as headlines in 2022. If something catches you attend links have been included to find out more about them.</a:t>
            </a:r>
          </a:p>
        </p:txBody>
      </p:sp>
      <p:sp>
        <p:nvSpPr>
          <p:cNvPr id="4" name="Slide Number Placeholder 3"/>
          <p:cNvSpPr>
            <a:spLocks noGrp="1"/>
          </p:cNvSpPr>
          <p:nvPr>
            <p:ph type="sldNum" sz="quarter" idx="5"/>
          </p:nvPr>
        </p:nvSpPr>
        <p:spPr/>
        <p:txBody>
          <a:bodyPr/>
          <a:lstStyle/>
          <a:p>
            <a:fld id="{5183C9ED-E5F7-4010-9408-B2193A0A7ED6}" type="slidenum">
              <a:rPr lang="en-GB" smtClean="0"/>
              <a:t>4</a:t>
            </a:fld>
            <a:endParaRPr lang="en-GB"/>
          </a:p>
        </p:txBody>
      </p:sp>
    </p:spTree>
    <p:extLst>
      <p:ext uri="{BB962C8B-B14F-4D97-AF65-F5344CB8AC3E}">
        <p14:creationId xmlns:p14="http://schemas.microsoft.com/office/powerpoint/2010/main" val="22477812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Finally, here are some questions to discuss or take away with you. If you have time there is a mini science quiz you can have a go at.</a:t>
            </a:r>
          </a:p>
          <a:p>
            <a:endParaRPr lang="en-GB" dirty="0"/>
          </a:p>
          <a:p>
            <a:r>
              <a:rPr lang="en-GB" dirty="0"/>
              <a:t>Thank you for listening and remember science is the future.</a:t>
            </a:r>
          </a:p>
        </p:txBody>
      </p:sp>
      <p:sp>
        <p:nvSpPr>
          <p:cNvPr id="4" name="Slide Number Placeholder 3"/>
          <p:cNvSpPr>
            <a:spLocks noGrp="1"/>
          </p:cNvSpPr>
          <p:nvPr>
            <p:ph type="sldNum" sz="quarter" idx="5"/>
          </p:nvPr>
        </p:nvSpPr>
        <p:spPr/>
        <p:txBody>
          <a:bodyPr/>
          <a:lstStyle/>
          <a:p>
            <a:fld id="{5183C9ED-E5F7-4010-9408-B2193A0A7ED6}" type="slidenum">
              <a:rPr lang="en-GB" smtClean="0"/>
              <a:t>11</a:t>
            </a:fld>
            <a:endParaRPr lang="en-GB"/>
          </a:p>
        </p:txBody>
      </p:sp>
    </p:spTree>
    <p:extLst>
      <p:ext uri="{BB962C8B-B14F-4D97-AF65-F5344CB8AC3E}">
        <p14:creationId xmlns:p14="http://schemas.microsoft.com/office/powerpoint/2010/main" val="27679120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5FA37755-64DB-4A7A-B8E9-66D8094D3668}" type="datetimeFigureOut">
              <a:rPr lang="en-GB" smtClean="0"/>
              <a:t>09/03/2023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ED68C8B-28E2-4AB2-9400-EB9440B6CFEB}" type="slidenum">
              <a:rPr lang="en-GB" smtClean="0"/>
              <a:t>‹#›</a:t>
            </a:fld>
            <a:endParaRPr lang="en-GB"/>
          </a:p>
        </p:txBody>
      </p:sp>
    </p:spTree>
    <p:extLst>
      <p:ext uri="{BB962C8B-B14F-4D97-AF65-F5344CB8AC3E}">
        <p14:creationId xmlns:p14="http://schemas.microsoft.com/office/powerpoint/2010/main" val="35911476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5FA37755-64DB-4A7A-B8E9-66D8094D3668}" type="datetimeFigureOut">
              <a:rPr lang="en-GB" smtClean="0"/>
              <a:t>09/03/2023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ED68C8B-28E2-4AB2-9400-EB9440B6CFEB}" type="slidenum">
              <a:rPr lang="en-GB" smtClean="0"/>
              <a:t>‹#›</a:t>
            </a:fld>
            <a:endParaRPr lang="en-GB"/>
          </a:p>
        </p:txBody>
      </p:sp>
    </p:spTree>
    <p:extLst>
      <p:ext uri="{BB962C8B-B14F-4D97-AF65-F5344CB8AC3E}">
        <p14:creationId xmlns:p14="http://schemas.microsoft.com/office/powerpoint/2010/main" val="31205196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5FA37755-64DB-4A7A-B8E9-66D8094D3668}" type="datetimeFigureOut">
              <a:rPr lang="en-GB" smtClean="0"/>
              <a:t>09/03/2023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ED68C8B-28E2-4AB2-9400-EB9440B6CFEB}" type="slidenum">
              <a:rPr lang="en-GB" smtClean="0"/>
              <a:t>‹#›</a:t>
            </a:fld>
            <a:endParaRPr lang="en-GB"/>
          </a:p>
        </p:txBody>
      </p:sp>
    </p:spTree>
    <p:extLst>
      <p:ext uri="{BB962C8B-B14F-4D97-AF65-F5344CB8AC3E}">
        <p14:creationId xmlns:p14="http://schemas.microsoft.com/office/powerpoint/2010/main" val="37461996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5FA37755-64DB-4A7A-B8E9-66D8094D3668}" type="datetimeFigureOut">
              <a:rPr lang="en-GB" smtClean="0"/>
              <a:t>09/03/2023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ED68C8B-28E2-4AB2-9400-EB9440B6CFEB}" type="slidenum">
              <a:rPr lang="en-GB" smtClean="0"/>
              <a:t>‹#›</a:t>
            </a:fld>
            <a:endParaRPr lang="en-GB"/>
          </a:p>
        </p:txBody>
      </p:sp>
    </p:spTree>
    <p:extLst>
      <p:ext uri="{BB962C8B-B14F-4D97-AF65-F5344CB8AC3E}">
        <p14:creationId xmlns:p14="http://schemas.microsoft.com/office/powerpoint/2010/main" val="22417297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FA37755-64DB-4A7A-B8E9-66D8094D3668}" type="datetimeFigureOut">
              <a:rPr lang="en-GB" smtClean="0"/>
              <a:t>09/03/2023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ED68C8B-28E2-4AB2-9400-EB9440B6CFEB}" type="slidenum">
              <a:rPr lang="en-GB" smtClean="0"/>
              <a:t>‹#›</a:t>
            </a:fld>
            <a:endParaRPr lang="en-GB"/>
          </a:p>
        </p:txBody>
      </p:sp>
    </p:spTree>
    <p:extLst>
      <p:ext uri="{BB962C8B-B14F-4D97-AF65-F5344CB8AC3E}">
        <p14:creationId xmlns:p14="http://schemas.microsoft.com/office/powerpoint/2010/main" val="1729175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5FA37755-64DB-4A7A-B8E9-66D8094D3668}" type="datetimeFigureOut">
              <a:rPr lang="en-GB" smtClean="0"/>
              <a:t>09/03/2023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ED68C8B-28E2-4AB2-9400-EB9440B6CFEB}" type="slidenum">
              <a:rPr lang="en-GB" smtClean="0"/>
              <a:t>‹#›</a:t>
            </a:fld>
            <a:endParaRPr lang="en-GB"/>
          </a:p>
        </p:txBody>
      </p:sp>
    </p:spTree>
    <p:extLst>
      <p:ext uri="{BB962C8B-B14F-4D97-AF65-F5344CB8AC3E}">
        <p14:creationId xmlns:p14="http://schemas.microsoft.com/office/powerpoint/2010/main" val="21701051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5FA37755-64DB-4A7A-B8E9-66D8094D3668}" type="datetimeFigureOut">
              <a:rPr lang="en-GB" smtClean="0"/>
              <a:t>09/03/2023</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7ED68C8B-28E2-4AB2-9400-EB9440B6CFEB}" type="slidenum">
              <a:rPr lang="en-GB" smtClean="0"/>
              <a:t>‹#›</a:t>
            </a:fld>
            <a:endParaRPr lang="en-GB"/>
          </a:p>
        </p:txBody>
      </p:sp>
    </p:spTree>
    <p:extLst>
      <p:ext uri="{BB962C8B-B14F-4D97-AF65-F5344CB8AC3E}">
        <p14:creationId xmlns:p14="http://schemas.microsoft.com/office/powerpoint/2010/main" val="42639715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5FA37755-64DB-4A7A-B8E9-66D8094D3668}" type="datetimeFigureOut">
              <a:rPr lang="en-GB" smtClean="0"/>
              <a:t>09/03/2023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7ED68C8B-28E2-4AB2-9400-EB9440B6CFEB}" type="slidenum">
              <a:rPr lang="en-GB" smtClean="0"/>
              <a:t>‹#›</a:t>
            </a:fld>
            <a:endParaRPr lang="en-GB"/>
          </a:p>
        </p:txBody>
      </p:sp>
    </p:spTree>
    <p:extLst>
      <p:ext uri="{BB962C8B-B14F-4D97-AF65-F5344CB8AC3E}">
        <p14:creationId xmlns:p14="http://schemas.microsoft.com/office/powerpoint/2010/main" val="42628167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FA37755-64DB-4A7A-B8E9-66D8094D3668}" type="datetimeFigureOut">
              <a:rPr lang="en-GB" smtClean="0"/>
              <a:t>09/03/2023</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7ED68C8B-28E2-4AB2-9400-EB9440B6CFEB}" type="slidenum">
              <a:rPr lang="en-GB" smtClean="0"/>
              <a:t>‹#›</a:t>
            </a:fld>
            <a:endParaRPr lang="en-GB"/>
          </a:p>
        </p:txBody>
      </p:sp>
    </p:spTree>
    <p:extLst>
      <p:ext uri="{BB962C8B-B14F-4D97-AF65-F5344CB8AC3E}">
        <p14:creationId xmlns:p14="http://schemas.microsoft.com/office/powerpoint/2010/main" val="33847775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FA37755-64DB-4A7A-B8E9-66D8094D3668}" type="datetimeFigureOut">
              <a:rPr lang="en-GB" smtClean="0"/>
              <a:t>09/03/2023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ED68C8B-28E2-4AB2-9400-EB9440B6CFEB}" type="slidenum">
              <a:rPr lang="en-GB" smtClean="0"/>
              <a:t>‹#›</a:t>
            </a:fld>
            <a:endParaRPr lang="en-GB"/>
          </a:p>
        </p:txBody>
      </p:sp>
    </p:spTree>
    <p:extLst>
      <p:ext uri="{BB962C8B-B14F-4D97-AF65-F5344CB8AC3E}">
        <p14:creationId xmlns:p14="http://schemas.microsoft.com/office/powerpoint/2010/main" val="6834960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FA37755-64DB-4A7A-B8E9-66D8094D3668}" type="datetimeFigureOut">
              <a:rPr lang="en-GB" smtClean="0"/>
              <a:t>09/03/2023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ED68C8B-28E2-4AB2-9400-EB9440B6CFEB}" type="slidenum">
              <a:rPr lang="en-GB" smtClean="0"/>
              <a:t>‹#›</a:t>
            </a:fld>
            <a:endParaRPr lang="en-GB"/>
          </a:p>
        </p:txBody>
      </p:sp>
    </p:spTree>
    <p:extLst>
      <p:ext uri="{BB962C8B-B14F-4D97-AF65-F5344CB8AC3E}">
        <p14:creationId xmlns:p14="http://schemas.microsoft.com/office/powerpoint/2010/main" val="1745313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FA37755-64DB-4A7A-B8E9-66D8094D3668}" type="datetimeFigureOut">
              <a:rPr lang="en-GB" smtClean="0"/>
              <a:t>09/03/2023</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D68C8B-28E2-4AB2-9400-EB9440B6CFEB}" type="slidenum">
              <a:rPr lang="en-GB" smtClean="0"/>
              <a:t>‹#›</a:t>
            </a:fld>
            <a:endParaRPr lang="en-GB"/>
          </a:p>
        </p:txBody>
      </p:sp>
    </p:spTree>
    <p:extLst>
      <p:ext uri="{BB962C8B-B14F-4D97-AF65-F5344CB8AC3E}">
        <p14:creationId xmlns:p14="http://schemas.microsoft.com/office/powerpoint/2010/main" val="38858567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hyperlink" Target="https://www.space.com/dart-asteroid-impact-ejecta-findings-beta" TargetMode="External"/><Relationship Id="rId2" Type="http://schemas.openxmlformats.org/officeDocument/2006/relationships/hyperlink" Target="https://www.youtube.com/watch?v=dLirH3PPrXQ" TargetMode="Externa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2.png"/><Relationship Id="rId4" Type="http://schemas.openxmlformats.org/officeDocument/2006/relationships/notesSlide" Target="../notesSlides/notesSlide5.xml"/></Relationships>
</file>

<file path=ppt/slides/_rels/slide1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audio" Target="../media/media2.m4a"/><Relationship Id="rId7" Type="http://schemas.openxmlformats.org/officeDocument/2006/relationships/image" Target="../media/image2.png"/><Relationship Id="rId2" Type="http://schemas.microsoft.com/office/2007/relationships/media" Target="../media/media2.m4a"/><Relationship Id="rId1" Type="http://schemas.openxmlformats.org/officeDocument/2006/relationships/video" Target="https://www.youtube.com/embed/cbKH35MqOJc" TargetMode="External"/><Relationship Id="rId6" Type="http://schemas.openxmlformats.org/officeDocument/2006/relationships/image" Target="../media/image3.jpeg"/><Relationship Id="rId5" Type="http://schemas.openxmlformats.org/officeDocument/2006/relationships/notesSlide" Target="../notesSlides/notesSlide2.xml"/><Relationship Id="rId4"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audio" Target="../media/media3.m4a"/><Relationship Id="rId7" Type="http://schemas.openxmlformats.org/officeDocument/2006/relationships/image" Target="../media/image2.png"/><Relationship Id="rId2" Type="http://schemas.microsoft.com/office/2007/relationships/media" Target="../media/media3.m4a"/><Relationship Id="rId1" Type="http://schemas.openxmlformats.org/officeDocument/2006/relationships/video" Target="https://www.youtube.com/embed/NgDcS31EtCo" TargetMode="External"/><Relationship Id="rId6" Type="http://schemas.openxmlformats.org/officeDocument/2006/relationships/image" Target="../media/image4.jpeg"/><Relationship Id="rId5" Type="http://schemas.openxmlformats.org/officeDocument/2006/relationships/notesSlide" Target="../notesSlides/notesSlide3.xml"/><Relationship Id="rId4"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2.png"/><Relationship Id="rId5" Type="http://schemas.openxmlformats.org/officeDocument/2006/relationships/image" Target="../media/image5.jp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hyperlink" Target="https://www.planetary.org/space-missions/james-webb-space-telescope" TargetMode="External"/><Relationship Id="rId2" Type="http://schemas.openxmlformats.org/officeDocument/2006/relationships/hyperlink" Target="https://www.visualcapitalist.com/30-years-hubble-discoveries/" TargetMode="Externa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hyperlink" Target="https://www.youtube.com/watch?v=TS1k5XVSX5w" TargetMode="External"/></Relationships>
</file>

<file path=ppt/slides/_rels/slide6.xml.rels><?xml version="1.0" encoding="UTF-8" standalone="yes"?>
<Relationships xmlns="http://schemas.openxmlformats.org/package/2006/relationships"><Relationship Id="rId3" Type="http://schemas.openxmlformats.org/officeDocument/2006/relationships/hyperlink" Target="https://www.nih.gov/news-events/nih-research-matters/first-complete-sequence-human-genome" TargetMode="External"/><Relationship Id="rId2" Type="http://schemas.openxmlformats.org/officeDocument/2006/relationships/hyperlink" Target="https://www.youtube.com/watch?v=FYVf0bRgO5Q" TargetMode="Externa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7.xml.rels><?xml version="1.0" encoding="UTF-8" standalone="yes"?>
<Relationships xmlns="http://schemas.openxmlformats.org/package/2006/relationships"><Relationship Id="rId3" Type="http://schemas.openxmlformats.org/officeDocument/2006/relationships/hyperlink" Target="https://www.smithsonianmag.com/history/well-preserved-30000-year-old-baby-woolly-mammoth-emerges-from-yukon-permafrost-180980388/#:~:text=Well%2DPreserved%2C%2030%2C000%2DYear,July%208%2C%202022" TargetMode="External"/><Relationship Id="rId2" Type="http://schemas.openxmlformats.org/officeDocument/2006/relationships/hyperlink" Target="https://www.visualcapitalist.com/explaining-resurrection-biology/" TargetMode="Externa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hyperlink" Target="https://www.space.com/dart-asteroid-impact-ejecta-findings-beta" TargetMode="External"/><Relationship Id="rId2" Type="http://schemas.openxmlformats.org/officeDocument/2006/relationships/hyperlink" Target="https://mymodernmet.com/ai-art-2022/" TargetMode="External"/><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9.xml.rels><?xml version="1.0" encoding="UTF-8" standalone="yes"?>
<Relationships xmlns="http://schemas.openxmlformats.org/package/2006/relationships"><Relationship Id="rId3" Type="http://schemas.openxmlformats.org/officeDocument/2006/relationships/hyperlink" Target="https://www.nytimes.com/2019/07/02/magazine/dead-pig-brains-reanimation.html" TargetMode="External"/><Relationship Id="rId2" Type="http://schemas.openxmlformats.org/officeDocument/2006/relationships/hyperlink" Target="https://www.scientificamerican.com/article/how-scientists-revived-dead-pigs-rsquo-organs-and-what-the-feat-means-for-transplants/" TargetMode="External"/><Relationship Id="rId1" Type="http://schemas.openxmlformats.org/officeDocument/2006/relationships/slideLayout" Target="../slideLayouts/slideLayout2.xml"/><Relationship Id="rId4" Type="http://schemas.openxmlformats.org/officeDocument/2006/relationships/image" Target="../media/image1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ADA382E-8832-8F88-B110-7CD231FADFB8}"/>
              </a:ext>
            </a:extLst>
          </p:cNvPr>
          <p:cNvPicPr>
            <a:picLocks noChangeAspect="1"/>
          </p:cNvPicPr>
          <p:nvPr/>
        </p:nvPicPr>
        <p:blipFill rotWithShape="1">
          <a:blip r:embed="rId5"/>
          <a:srcRect l="11023" t="19764" r="56591" b="7387"/>
          <a:stretch/>
        </p:blipFill>
        <p:spPr>
          <a:xfrm>
            <a:off x="1" y="0"/>
            <a:ext cx="12192000" cy="6858000"/>
          </a:xfrm>
          <a:prstGeom prst="rect">
            <a:avLst/>
          </a:prstGeom>
        </p:spPr>
      </p:pic>
      <p:pic>
        <p:nvPicPr>
          <p:cNvPr id="2" name="Slide 1">
            <a:hlinkClick r:id="" action="ppaction://media"/>
            <a:extLst>
              <a:ext uri="{FF2B5EF4-FFF2-40B4-BE49-F238E27FC236}">
                <a16:creationId xmlns:a16="http://schemas.microsoft.com/office/drawing/2014/main" id="{50C0E2ED-4C0E-2990-9725-C84AD0B0D9E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89567" y="175727"/>
            <a:ext cx="609600" cy="609600"/>
          </a:xfrm>
          <a:prstGeom prst="rect">
            <a:avLst/>
          </a:prstGeom>
        </p:spPr>
      </p:pic>
    </p:spTree>
    <p:extLst>
      <p:ext uri="{BB962C8B-B14F-4D97-AF65-F5344CB8AC3E}">
        <p14:creationId xmlns:p14="http://schemas.microsoft.com/office/powerpoint/2010/main" val="3598755874"/>
      </p:ext>
    </p:extLst>
  </p:cSld>
  <p:clrMapOvr>
    <a:masterClrMapping/>
  </p:clrMapOvr>
  <mc:AlternateContent xmlns:mc="http://schemas.openxmlformats.org/markup-compatibility/2006">
    <mc:Choice xmlns:p14="http://schemas.microsoft.com/office/powerpoint/2010/main" Requires="p14">
      <p:transition spd="slow" p14:dur="2000" advTm="33516"/>
    </mc:Choice>
    <mc:Fallback>
      <p:transition spd="slow" advTm="335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351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320040" y="231820"/>
            <a:ext cx="11491846" cy="1687132"/>
          </a:xfrm>
          <a:prstGeom prst="rect">
            <a:avLst/>
          </a:prstGeom>
        </p:spPr>
        <p:style>
          <a:lnRef idx="2">
            <a:schemeClr val="dk1"/>
          </a:lnRef>
          <a:fillRef idx="1">
            <a:schemeClr val="lt1"/>
          </a:fillRef>
          <a:effectRef idx="0">
            <a:schemeClr val="dk1"/>
          </a:effectRef>
          <a:fontRef idx="minor">
            <a:schemeClr val="dk1"/>
          </a:fontRef>
        </p:style>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fontAlgn="base"/>
            <a:r>
              <a:rPr lang="en-GB" b="1" i="0" dirty="0">
                <a:solidFill>
                  <a:srgbClr val="000000"/>
                </a:solidFill>
                <a:effectLst/>
                <a:latin typeface="Encode Sans Semi Condensed"/>
              </a:rPr>
              <a:t>DART Delivers A Cosmic Nudge</a:t>
            </a:r>
          </a:p>
        </p:txBody>
      </p:sp>
      <p:sp>
        <p:nvSpPr>
          <p:cNvPr id="5" name="TextBox 4"/>
          <p:cNvSpPr txBox="1"/>
          <p:nvPr/>
        </p:nvSpPr>
        <p:spPr>
          <a:xfrm>
            <a:off x="4937760" y="2057579"/>
            <a:ext cx="7031879" cy="4708981"/>
          </a:xfrm>
          <a:prstGeom prst="rect">
            <a:avLst/>
          </a:prstGeom>
          <a:noFill/>
        </p:spPr>
        <p:txBody>
          <a:bodyPr wrap="square" rtlCol="0">
            <a:spAutoFit/>
          </a:bodyPr>
          <a:lstStyle/>
          <a:p>
            <a:pPr algn="l" fontAlgn="base"/>
            <a:r>
              <a:rPr lang="en-GB" sz="2000" b="1" i="0" dirty="0">
                <a:solidFill>
                  <a:srgbClr val="000000"/>
                </a:solidFill>
                <a:effectLst/>
                <a:latin typeface="Noto Serif" panose="02020600060500020200" pitchFamily="18" charset="0"/>
              </a:rPr>
              <a:t>What happened:</a:t>
            </a:r>
            <a:r>
              <a:rPr lang="en-GB" sz="2000" b="0" i="0" dirty="0">
                <a:solidFill>
                  <a:srgbClr val="000000"/>
                </a:solidFill>
                <a:effectLst/>
                <a:latin typeface="Noto Serif" panose="02020600060500020200" pitchFamily="18" charset="0"/>
              </a:rPr>
              <a:t> NASA crashes a spacecraft into an asteroid just to see how much it would move. </a:t>
            </a:r>
            <a:r>
              <a:rPr lang="en-GB" sz="2000" b="0" i="0" dirty="0" err="1">
                <a:solidFill>
                  <a:srgbClr val="000000"/>
                </a:solidFill>
                <a:effectLst/>
                <a:latin typeface="Noto Serif" panose="02020600060500020200" pitchFamily="18" charset="0"/>
              </a:rPr>
              <a:t>Dimorphos</a:t>
            </a:r>
            <a:r>
              <a:rPr lang="en-GB" sz="2000" b="0" i="0" dirty="0">
                <a:solidFill>
                  <a:srgbClr val="000000"/>
                </a:solidFill>
                <a:effectLst/>
                <a:latin typeface="Noto Serif" panose="02020600060500020200" pitchFamily="18" charset="0"/>
              </a:rPr>
              <a:t>, a moonlet orbiting a larger asteroid called </a:t>
            </a:r>
            <a:r>
              <a:rPr lang="en-GB" sz="2000" b="0" i="0" dirty="0" err="1">
                <a:solidFill>
                  <a:srgbClr val="000000"/>
                </a:solidFill>
                <a:effectLst/>
                <a:latin typeface="Noto Serif" panose="02020600060500020200" pitchFamily="18" charset="0"/>
              </a:rPr>
              <a:t>Didymos</a:t>
            </a:r>
            <a:r>
              <a:rPr lang="en-GB" sz="2000" b="0" i="0" dirty="0">
                <a:solidFill>
                  <a:srgbClr val="000000"/>
                </a:solidFill>
                <a:effectLst/>
                <a:latin typeface="Noto Serif" panose="02020600060500020200" pitchFamily="18" charset="0"/>
              </a:rPr>
              <a:t> 6.8 million miles (11 million km) from Earth, is struck by the DART (Double Asteroid Redirection Test) spacecraft. NASA estimates that as much as 22 million pounds (10 million kg) was ejected after the impact.</a:t>
            </a:r>
          </a:p>
          <a:p>
            <a:pPr algn="l" fontAlgn="base"/>
            <a:endParaRPr lang="en-GB" sz="2000" b="0" i="0" dirty="0">
              <a:solidFill>
                <a:srgbClr val="000000"/>
              </a:solidFill>
              <a:effectLst/>
              <a:latin typeface="Noto Serif" panose="02020600060500020200" pitchFamily="18" charset="0"/>
            </a:endParaRPr>
          </a:p>
          <a:p>
            <a:pPr algn="l" fontAlgn="base"/>
            <a:r>
              <a:rPr lang="en-GB" sz="2000" b="1" i="0" dirty="0">
                <a:solidFill>
                  <a:srgbClr val="000000"/>
                </a:solidFill>
                <a:effectLst/>
                <a:latin typeface="Noto Serif" panose="02020600060500020200" pitchFamily="18" charset="0"/>
              </a:rPr>
              <a:t>Why it matters:</a:t>
            </a:r>
            <a:r>
              <a:rPr lang="en-GB" sz="2000" b="0" i="0" dirty="0">
                <a:solidFill>
                  <a:srgbClr val="000000"/>
                </a:solidFill>
                <a:effectLst/>
                <a:latin typeface="Noto Serif" panose="02020600060500020200" pitchFamily="18" charset="0"/>
              </a:rPr>
              <a:t> Earth is constantly at risk of being struck by stray asteroids. Developing reliable methods of deflecting near-Earth objects could save us from meeting the same fate as the dinosaurs.</a:t>
            </a:r>
          </a:p>
          <a:p>
            <a:pPr algn="l" fontAlgn="base"/>
            <a:endParaRPr lang="en-GB" sz="2000" b="0" i="0" dirty="0">
              <a:solidFill>
                <a:srgbClr val="000000"/>
              </a:solidFill>
              <a:effectLst/>
              <a:latin typeface="Noto Serif" panose="02020600060500020200" pitchFamily="18" charset="0"/>
            </a:endParaRPr>
          </a:p>
          <a:p>
            <a:pPr algn="l" fontAlgn="base"/>
            <a:r>
              <a:rPr lang="en-GB" sz="2000" b="0" i="1" dirty="0">
                <a:solidFill>
                  <a:srgbClr val="000000"/>
                </a:solidFill>
                <a:effectLst/>
                <a:latin typeface="Noto Serif" panose="02020600060500020200" pitchFamily="18" charset="0"/>
              </a:rPr>
              <a:t>» To learn more, watch </a:t>
            </a:r>
            <a:r>
              <a:rPr lang="en-GB" sz="2000" b="0" i="1" u="none" strike="noStrike" dirty="0">
                <a:solidFill>
                  <a:srgbClr val="91BB46"/>
                </a:solidFill>
                <a:effectLst/>
                <a:latin typeface="Noto Serif" panose="02020600060500020200" pitchFamily="18" charset="0"/>
                <a:hlinkClick r:id="rId2"/>
              </a:rPr>
              <a:t>this video</a:t>
            </a:r>
            <a:r>
              <a:rPr lang="en-GB" sz="2000" b="0" i="1" dirty="0">
                <a:solidFill>
                  <a:srgbClr val="000000"/>
                </a:solidFill>
                <a:effectLst/>
                <a:latin typeface="Noto Serif" panose="02020600060500020200" pitchFamily="18" charset="0"/>
              </a:rPr>
              <a:t> by Real Engineering, or read </a:t>
            </a:r>
            <a:r>
              <a:rPr lang="en-GB" sz="2000" b="0" i="1" u="none" strike="noStrike" dirty="0">
                <a:solidFill>
                  <a:srgbClr val="91BB46"/>
                </a:solidFill>
                <a:effectLst/>
                <a:latin typeface="Noto Serif" panose="02020600060500020200" pitchFamily="18" charset="0"/>
                <a:hlinkClick r:id="rId3"/>
              </a:rPr>
              <a:t>this article</a:t>
            </a:r>
            <a:r>
              <a:rPr lang="en-GB" sz="2000" b="0" i="1" dirty="0">
                <a:solidFill>
                  <a:srgbClr val="000000"/>
                </a:solidFill>
                <a:effectLst/>
                <a:latin typeface="Noto Serif" panose="02020600060500020200" pitchFamily="18" charset="0"/>
              </a:rPr>
              <a:t> from Space.com</a:t>
            </a:r>
            <a:endParaRPr lang="en-GB" sz="2000" b="0" i="0" dirty="0">
              <a:solidFill>
                <a:srgbClr val="000000"/>
              </a:solidFill>
              <a:effectLst/>
              <a:latin typeface="Noto Serif" panose="02020600060500020200" pitchFamily="18" charset="0"/>
            </a:endParaRPr>
          </a:p>
        </p:txBody>
      </p:sp>
      <p:pic>
        <p:nvPicPr>
          <p:cNvPr id="7" name="Picture 6">
            <a:extLst>
              <a:ext uri="{FF2B5EF4-FFF2-40B4-BE49-F238E27FC236}">
                <a16:creationId xmlns:a16="http://schemas.microsoft.com/office/drawing/2014/main" id="{27263449-C942-1136-8B3F-108E92265B08}"/>
              </a:ext>
            </a:extLst>
          </p:cNvPr>
          <p:cNvPicPr>
            <a:picLocks noChangeAspect="1"/>
          </p:cNvPicPr>
          <p:nvPr/>
        </p:nvPicPr>
        <p:blipFill>
          <a:blip r:embed="rId4"/>
          <a:stretch>
            <a:fillRect/>
          </a:stretch>
        </p:blipFill>
        <p:spPr>
          <a:xfrm>
            <a:off x="222361" y="2546121"/>
            <a:ext cx="4678961" cy="3731895"/>
          </a:xfrm>
          <a:prstGeom prst="rect">
            <a:avLst/>
          </a:prstGeom>
        </p:spPr>
      </p:pic>
    </p:spTree>
    <p:extLst>
      <p:ext uri="{BB962C8B-B14F-4D97-AF65-F5344CB8AC3E}">
        <p14:creationId xmlns:p14="http://schemas.microsoft.com/office/powerpoint/2010/main" val="18590694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ln>
            <a:solidFill>
              <a:schemeClr val="tx1"/>
            </a:solidFill>
          </a:ln>
        </p:spPr>
        <p:txBody>
          <a:bodyPr/>
          <a:lstStyle/>
          <a:p>
            <a:r>
              <a:rPr lang="en-GB" dirty="0"/>
              <a:t>What has been the most important scientific discovery?</a:t>
            </a:r>
          </a:p>
          <a:p>
            <a:r>
              <a:rPr lang="en-GB" dirty="0"/>
              <a:t>How much is there left to discover?</a:t>
            </a:r>
          </a:p>
          <a:p>
            <a:r>
              <a:rPr lang="en-GB" dirty="0"/>
              <a:t>How far should Science go? (genetic engineering, designer babies?)</a:t>
            </a:r>
          </a:p>
          <a:p>
            <a:r>
              <a:rPr lang="en-GB" dirty="0"/>
              <a:t>The UK government is cutting public spending. Should this include cutting the money given to Science research institutes? Should we increase the money we invest in Science?</a:t>
            </a:r>
          </a:p>
        </p:txBody>
      </p:sp>
      <p:sp>
        <p:nvSpPr>
          <p:cNvPr id="4" name="Title 1"/>
          <p:cNvSpPr txBox="1">
            <a:spLocks/>
          </p:cNvSpPr>
          <p:nvPr/>
        </p:nvSpPr>
        <p:spPr>
          <a:xfrm>
            <a:off x="152400" y="301625"/>
            <a:ext cx="11887200" cy="1126122"/>
          </a:xfrm>
          <a:prstGeom prst="rect">
            <a:avLst/>
          </a:prstGeom>
        </p:spPr>
        <p:style>
          <a:lnRef idx="2">
            <a:schemeClr val="dk1"/>
          </a:lnRef>
          <a:fillRef idx="1">
            <a:schemeClr val="lt1"/>
          </a:fillRef>
          <a:effectRef idx="0">
            <a:schemeClr val="dk1"/>
          </a:effectRef>
          <a:fontRef idx="minor">
            <a:schemeClr val="dk1"/>
          </a:fontRef>
        </p:style>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r>
              <a:rPr lang="en-GB" sz="5400" dirty="0">
                <a:latin typeface="GrilledCheese BTN" panose="020B0604060402040206" pitchFamily="34" charset="0"/>
              </a:rPr>
              <a:t>Question to consider…</a:t>
            </a:r>
          </a:p>
        </p:txBody>
      </p:sp>
      <p:pic>
        <p:nvPicPr>
          <p:cNvPr id="2" name="Slide 11">
            <a:hlinkClick r:id="" action="ppaction://media"/>
            <a:extLst>
              <a:ext uri="{FF2B5EF4-FFF2-40B4-BE49-F238E27FC236}">
                <a16:creationId xmlns:a16="http://schemas.microsoft.com/office/drawing/2014/main" id="{B6070CD2-B5A2-AED7-E8AA-197F108F8DC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76180" y="-3175"/>
            <a:ext cx="609600" cy="609600"/>
          </a:xfrm>
          <a:prstGeom prst="rect">
            <a:avLst/>
          </a:prstGeom>
        </p:spPr>
      </p:pic>
    </p:spTree>
    <p:extLst>
      <p:ext uri="{BB962C8B-B14F-4D97-AF65-F5344CB8AC3E}">
        <p14:creationId xmlns:p14="http://schemas.microsoft.com/office/powerpoint/2010/main" val="373693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14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5000" b="-35000"/>
          </a:stretch>
        </a:blipFill>
        <a:effectLst/>
      </p:bgPr>
    </p:bg>
    <p:spTree>
      <p:nvGrpSpPr>
        <p:cNvPr id="1" name=""/>
        <p:cNvGrpSpPr/>
        <p:nvPr/>
      </p:nvGrpSpPr>
      <p:grpSpPr>
        <a:xfrm>
          <a:off x="0" y="0"/>
          <a:ext cx="0" cy="0"/>
          <a:chOff x="0" y="0"/>
          <a:chExt cx="0" cy="0"/>
        </a:xfrm>
      </p:grpSpPr>
      <p:sp>
        <p:nvSpPr>
          <p:cNvPr id="4" name="Title 1"/>
          <p:cNvSpPr txBox="1">
            <a:spLocks/>
          </p:cNvSpPr>
          <p:nvPr/>
        </p:nvSpPr>
        <p:spPr>
          <a:xfrm>
            <a:off x="1576588" y="2897747"/>
            <a:ext cx="9537880" cy="1468191"/>
          </a:xfrm>
          <a:prstGeom prst="rect">
            <a:avLst/>
          </a:prstGeom>
        </p:spPr>
        <p:style>
          <a:lnRef idx="2">
            <a:schemeClr val="dk1"/>
          </a:lnRef>
          <a:fillRef idx="1">
            <a:schemeClr val="lt1"/>
          </a:fillRef>
          <a:effectRef idx="0">
            <a:schemeClr val="dk1"/>
          </a:effectRef>
          <a:fontRef idx="minor">
            <a:schemeClr val="dk1"/>
          </a:fontRef>
        </p:style>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r>
              <a:rPr lang="en-GB" sz="8000" dirty="0">
                <a:latin typeface="GrilledCheese BTN" panose="020B0604060402040206" pitchFamily="34" charset="0"/>
              </a:rPr>
              <a:t>Time for a Quiz!</a:t>
            </a:r>
          </a:p>
        </p:txBody>
      </p:sp>
    </p:spTree>
    <p:extLst>
      <p:ext uri="{BB962C8B-B14F-4D97-AF65-F5344CB8AC3E}">
        <p14:creationId xmlns:p14="http://schemas.microsoft.com/office/powerpoint/2010/main" val="3185000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5000" b="-35000"/>
          </a:stretch>
        </a:blipFill>
        <a:effectLst/>
      </p:bgPr>
    </p:bg>
    <p:spTree>
      <p:nvGrpSpPr>
        <p:cNvPr id="1" name=""/>
        <p:cNvGrpSpPr/>
        <p:nvPr/>
      </p:nvGrpSpPr>
      <p:grpSpPr>
        <a:xfrm>
          <a:off x="0" y="0"/>
          <a:ext cx="0" cy="0"/>
          <a:chOff x="0" y="0"/>
          <a:chExt cx="0" cy="0"/>
        </a:xfrm>
      </p:grpSpPr>
      <p:sp>
        <p:nvSpPr>
          <p:cNvPr id="4" name="Title 1"/>
          <p:cNvSpPr txBox="1">
            <a:spLocks/>
          </p:cNvSpPr>
          <p:nvPr/>
        </p:nvSpPr>
        <p:spPr>
          <a:xfrm>
            <a:off x="211428" y="321971"/>
            <a:ext cx="11887200" cy="1957589"/>
          </a:xfrm>
          <a:prstGeom prst="rect">
            <a:avLst/>
          </a:prstGeom>
        </p:spPr>
        <p:style>
          <a:lnRef idx="2">
            <a:schemeClr val="dk1"/>
          </a:lnRef>
          <a:fillRef idx="1">
            <a:schemeClr val="lt1"/>
          </a:fillRef>
          <a:effectRef idx="0">
            <a:schemeClr val="dk1"/>
          </a:effectRef>
          <a:fontRef idx="minor">
            <a:schemeClr val="dk1"/>
          </a:fontRef>
        </p:style>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r>
              <a:rPr lang="en-GB" sz="4400" dirty="0">
                <a:latin typeface="GrilledCheese BTN" panose="020B0604060402040206" pitchFamily="34" charset="0"/>
              </a:rPr>
              <a:t>1). In 1953, two scientists announced their discover of Deoxyribonucleic Acid. What is this more commonly known as?</a:t>
            </a:r>
          </a:p>
        </p:txBody>
      </p:sp>
      <p:sp>
        <p:nvSpPr>
          <p:cNvPr id="5" name="TextBox 4"/>
          <p:cNvSpPr txBox="1"/>
          <p:nvPr/>
        </p:nvSpPr>
        <p:spPr>
          <a:xfrm>
            <a:off x="720143" y="6130344"/>
            <a:ext cx="10869769" cy="523220"/>
          </a:xfrm>
          <a:prstGeom prst="rect">
            <a:avLst/>
          </a:prstGeom>
          <a:solidFill>
            <a:srgbClr val="00B0F0"/>
          </a:solidFill>
          <a:ln>
            <a:solidFill>
              <a:schemeClr val="tx1"/>
            </a:solidFill>
          </a:ln>
        </p:spPr>
        <p:txBody>
          <a:bodyPr wrap="square" rtlCol="0">
            <a:spAutoFit/>
          </a:bodyPr>
          <a:lstStyle/>
          <a:p>
            <a:pPr algn="ctr"/>
            <a:r>
              <a:rPr lang="en-GB" sz="2800" dirty="0"/>
              <a:t>Bonus point: Can you name the two scientists?!</a:t>
            </a:r>
          </a:p>
        </p:txBody>
      </p:sp>
    </p:spTree>
    <p:extLst>
      <p:ext uri="{BB962C8B-B14F-4D97-AF65-F5344CB8AC3E}">
        <p14:creationId xmlns:p14="http://schemas.microsoft.com/office/powerpoint/2010/main" val="3626761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5000" b="-35000"/>
          </a:stretch>
        </a:blipFill>
        <a:effectLst/>
      </p:bgPr>
    </p:bg>
    <p:spTree>
      <p:nvGrpSpPr>
        <p:cNvPr id="1" name=""/>
        <p:cNvGrpSpPr/>
        <p:nvPr/>
      </p:nvGrpSpPr>
      <p:grpSpPr>
        <a:xfrm>
          <a:off x="0" y="0"/>
          <a:ext cx="0" cy="0"/>
          <a:chOff x="0" y="0"/>
          <a:chExt cx="0" cy="0"/>
        </a:xfrm>
      </p:grpSpPr>
      <p:sp>
        <p:nvSpPr>
          <p:cNvPr id="4" name="Title 1"/>
          <p:cNvSpPr txBox="1">
            <a:spLocks/>
          </p:cNvSpPr>
          <p:nvPr/>
        </p:nvSpPr>
        <p:spPr>
          <a:xfrm>
            <a:off x="211428" y="321971"/>
            <a:ext cx="11887200" cy="2601533"/>
          </a:xfrm>
          <a:prstGeom prst="rect">
            <a:avLst/>
          </a:prstGeom>
        </p:spPr>
        <p:style>
          <a:lnRef idx="2">
            <a:schemeClr val="dk1"/>
          </a:lnRef>
          <a:fillRef idx="1">
            <a:schemeClr val="lt1"/>
          </a:fillRef>
          <a:effectRef idx="0">
            <a:schemeClr val="dk1"/>
          </a:effectRef>
          <a:fontRef idx="minor">
            <a:schemeClr val="dk1"/>
          </a:fontRef>
        </p:style>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r>
              <a:rPr lang="en-GB" sz="4400" dirty="0">
                <a:latin typeface="GrilledCheese BTN" panose="020B0604060402040206" pitchFamily="34" charset="0"/>
              </a:rPr>
              <a:t>2). What is the name of the female scientist who discovered the radioactive element Radium, and won 2 Nobel Prizes for her work?</a:t>
            </a:r>
          </a:p>
        </p:txBody>
      </p:sp>
      <p:sp>
        <p:nvSpPr>
          <p:cNvPr id="5" name="TextBox 4"/>
          <p:cNvSpPr txBox="1"/>
          <p:nvPr/>
        </p:nvSpPr>
        <p:spPr>
          <a:xfrm>
            <a:off x="720143" y="6130344"/>
            <a:ext cx="10869769" cy="523220"/>
          </a:xfrm>
          <a:prstGeom prst="rect">
            <a:avLst/>
          </a:prstGeom>
          <a:solidFill>
            <a:srgbClr val="00B0F0"/>
          </a:solidFill>
          <a:ln>
            <a:solidFill>
              <a:schemeClr val="tx1"/>
            </a:solidFill>
          </a:ln>
        </p:spPr>
        <p:txBody>
          <a:bodyPr wrap="square" rtlCol="0">
            <a:spAutoFit/>
          </a:bodyPr>
          <a:lstStyle/>
          <a:p>
            <a:pPr algn="ctr"/>
            <a:r>
              <a:rPr lang="en-GB" sz="2800" dirty="0"/>
              <a:t>Clue: She has a charity named after her.</a:t>
            </a:r>
          </a:p>
        </p:txBody>
      </p:sp>
    </p:spTree>
    <p:extLst>
      <p:ext uri="{BB962C8B-B14F-4D97-AF65-F5344CB8AC3E}">
        <p14:creationId xmlns:p14="http://schemas.microsoft.com/office/powerpoint/2010/main" val="248832695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5000" b="-35000"/>
          </a:stretch>
        </a:blipFill>
        <a:effectLst/>
      </p:bgPr>
    </p:bg>
    <p:spTree>
      <p:nvGrpSpPr>
        <p:cNvPr id="1" name=""/>
        <p:cNvGrpSpPr/>
        <p:nvPr/>
      </p:nvGrpSpPr>
      <p:grpSpPr>
        <a:xfrm>
          <a:off x="0" y="0"/>
          <a:ext cx="0" cy="0"/>
          <a:chOff x="0" y="0"/>
          <a:chExt cx="0" cy="0"/>
        </a:xfrm>
      </p:grpSpPr>
      <p:sp>
        <p:nvSpPr>
          <p:cNvPr id="4" name="Title 1"/>
          <p:cNvSpPr txBox="1">
            <a:spLocks/>
          </p:cNvSpPr>
          <p:nvPr/>
        </p:nvSpPr>
        <p:spPr>
          <a:xfrm>
            <a:off x="169225" y="223497"/>
            <a:ext cx="11887200" cy="2519703"/>
          </a:xfrm>
          <a:prstGeom prst="rect">
            <a:avLst/>
          </a:prstGeom>
        </p:spPr>
        <p:style>
          <a:lnRef idx="2">
            <a:schemeClr val="dk1"/>
          </a:lnRef>
          <a:fillRef idx="1">
            <a:schemeClr val="lt1"/>
          </a:fillRef>
          <a:effectRef idx="0">
            <a:schemeClr val="dk1"/>
          </a:effectRef>
          <a:fontRef idx="minor">
            <a:schemeClr val="dk1"/>
          </a:fontRef>
        </p:style>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r>
              <a:rPr lang="en-GB" sz="4400" dirty="0">
                <a:latin typeface="GrilledCheese BTN" panose="020B0604060402040206" pitchFamily="34" charset="0"/>
              </a:rPr>
              <a:t>3). Tim Peake is almost halfway through his stay in Space, where he’s conducting lots of science experiments. </a:t>
            </a:r>
          </a:p>
          <a:p>
            <a:r>
              <a:rPr lang="en-GB" sz="4400" dirty="0">
                <a:latin typeface="GrilledCheese BTN" panose="020B0604060402040206" pitchFamily="34" charset="0"/>
              </a:rPr>
              <a:t>Where is he living during his mission?</a:t>
            </a:r>
          </a:p>
        </p:txBody>
      </p:sp>
    </p:spTree>
    <p:extLst>
      <p:ext uri="{BB962C8B-B14F-4D97-AF65-F5344CB8AC3E}">
        <p14:creationId xmlns:p14="http://schemas.microsoft.com/office/powerpoint/2010/main" val="15489193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5000" b="-35000"/>
          </a:stretch>
        </a:blipFill>
        <a:effectLst/>
      </p:bgPr>
    </p:bg>
    <p:spTree>
      <p:nvGrpSpPr>
        <p:cNvPr id="1" name=""/>
        <p:cNvGrpSpPr/>
        <p:nvPr/>
      </p:nvGrpSpPr>
      <p:grpSpPr>
        <a:xfrm>
          <a:off x="0" y="0"/>
          <a:ext cx="0" cy="0"/>
          <a:chOff x="0" y="0"/>
          <a:chExt cx="0" cy="0"/>
        </a:xfrm>
      </p:grpSpPr>
      <p:sp>
        <p:nvSpPr>
          <p:cNvPr id="4" name="Title 1"/>
          <p:cNvSpPr txBox="1">
            <a:spLocks/>
          </p:cNvSpPr>
          <p:nvPr/>
        </p:nvSpPr>
        <p:spPr>
          <a:xfrm>
            <a:off x="169225" y="223497"/>
            <a:ext cx="11887200" cy="2519703"/>
          </a:xfrm>
          <a:prstGeom prst="rect">
            <a:avLst/>
          </a:prstGeom>
        </p:spPr>
        <p:style>
          <a:lnRef idx="2">
            <a:schemeClr val="dk1"/>
          </a:lnRef>
          <a:fillRef idx="1">
            <a:schemeClr val="lt1"/>
          </a:fillRef>
          <a:effectRef idx="0">
            <a:schemeClr val="dk1"/>
          </a:effectRef>
          <a:fontRef idx="minor">
            <a:schemeClr val="dk1"/>
          </a:fontRef>
        </p:style>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r>
              <a:rPr lang="en-GB" sz="4400" dirty="0">
                <a:latin typeface="GrilledCheese BTN" panose="020B0604060402040206" pitchFamily="34" charset="0"/>
              </a:rPr>
              <a:t>4). Which virus is spread between people by the </a:t>
            </a:r>
            <a:r>
              <a:rPr lang="en-GB" sz="4400" dirty="0" err="1">
                <a:latin typeface="GrilledCheese BTN" panose="020B0604060402040206" pitchFamily="34" charset="0"/>
              </a:rPr>
              <a:t>Aedes</a:t>
            </a:r>
            <a:r>
              <a:rPr lang="en-GB" sz="4400" dirty="0">
                <a:latin typeface="GrilledCheese BTN" panose="020B0604060402040206" pitchFamily="34" charset="0"/>
              </a:rPr>
              <a:t> species of mosquito? </a:t>
            </a:r>
          </a:p>
          <a:p>
            <a:r>
              <a:rPr lang="en-GB" sz="4400" dirty="0">
                <a:latin typeface="GrilledCheese BTN" panose="020B0604060402040206" pitchFamily="34" charset="0"/>
              </a:rPr>
              <a:t>It has been linked to causing brain defects in babies born to infected mothers.</a:t>
            </a:r>
          </a:p>
        </p:txBody>
      </p:sp>
    </p:spTree>
    <p:extLst>
      <p:ext uri="{BB962C8B-B14F-4D97-AF65-F5344CB8AC3E}">
        <p14:creationId xmlns:p14="http://schemas.microsoft.com/office/powerpoint/2010/main" val="1160972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5000" b="-35000"/>
          </a:stretch>
        </a:blipFill>
        <a:effectLst/>
      </p:bgPr>
    </p:bg>
    <p:spTree>
      <p:nvGrpSpPr>
        <p:cNvPr id="1" name=""/>
        <p:cNvGrpSpPr/>
        <p:nvPr/>
      </p:nvGrpSpPr>
      <p:grpSpPr>
        <a:xfrm>
          <a:off x="0" y="0"/>
          <a:ext cx="0" cy="0"/>
          <a:chOff x="0" y="0"/>
          <a:chExt cx="0" cy="0"/>
        </a:xfrm>
      </p:grpSpPr>
      <p:sp>
        <p:nvSpPr>
          <p:cNvPr id="4" name="Title 1"/>
          <p:cNvSpPr txBox="1">
            <a:spLocks/>
          </p:cNvSpPr>
          <p:nvPr/>
        </p:nvSpPr>
        <p:spPr>
          <a:xfrm>
            <a:off x="169225" y="223497"/>
            <a:ext cx="11887200" cy="3240920"/>
          </a:xfrm>
          <a:prstGeom prst="rect">
            <a:avLst/>
          </a:prstGeom>
        </p:spPr>
        <p:style>
          <a:lnRef idx="2">
            <a:schemeClr val="dk1"/>
          </a:lnRef>
          <a:fillRef idx="1">
            <a:schemeClr val="lt1"/>
          </a:fillRef>
          <a:effectRef idx="0">
            <a:schemeClr val="dk1"/>
          </a:effectRef>
          <a:fontRef idx="minor">
            <a:schemeClr val="dk1"/>
          </a:fontRef>
        </p:style>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r>
              <a:rPr lang="en-GB" sz="4400" dirty="0">
                <a:latin typeface="GrilledCheese BTN" panose="020B0604060402040206" pitchFamily="34" charset="0"/>
              </a:rPr>
              <a:t>5). Scientists have recently discovered a new species of dinosaur, the </a:t>
            </a:r>
            <a:r>
              <a:rPr lang="en-GB" sz="4400" i="1" dirty="0" err="1">
                <a:latin typeface="GrilledCheese BTN" panose="020B0604060402040206" pitchFamily="34" charset="0"/>
              </a:rPr>
              <a:t>Timurlengia</a:t>
            </a:r>
            <a:r>
              <a:rPr lang="en-GB" sz="4400" i="1" dirty="0">
                <a:latin typeface="GrilledCheese BTN" panose="020B0604060402040206" pitchFamily="34" charset="0"/>
              </a:rPr>
              <a:t> </a:t>
            </a:r>
            <a:r>
              <a:rPr lang="en-GB" sz="4400" i="1" dirty="0" err="1">
                <a:latin typeface="GrilledCheese BTN" panose="020B0604060402040206" pitchFamily="34" charset="0"/>
              </a:rPr>
              <a:t>euotica</a:t>
            </a:r>
            <a:r>
              <a:rPr lang="en-GB" sz="4400" i="1" dirty="0">
                <a:latin typeface="GrilledCheese BTN" panose="020B0604060402040206" pitchFamily="34" charset="0"/>
              </a:rPr>
              <a:t>, </a:t>
            </a:r>
            <a:r>
              <a:rPr lang="en-GB" sz="4400" dirty="0">
                <a:latin typeface="GrilledCheese BTN" panose="020B0604060402040206" pitchFamily="34" charset="0"/>
              </a:rPr>
              <a:t> which was about the size of a horse. </a:t>
            </a:r>
          </a:p>
          <a:p>
            <a:r>
              <a:rPr lang="en-GB" sz="4400" dirty="0">
                <a:latin typeface="GrilledCheese BTN" panose="020B0604060402040206" pitchFamily="34" charset="0"/>
              </a:rPr>
              <a:t>They believe this is the cousin of which famous dinosaur?</a:t>
            </a:r>
            <a:endParaRPr lang="en-GB" sz="4400" i="1" dirty="0">
              <a:latin typeface="GrilledCheese BTN" panose="020B0604060402040206" pitchFamily="34" charset="0"/>
            </a:endParaRPr>
          </a:p>
        </p:txBody>
      </p:sp>
    </p:spTree>
    <p:extLst>
      <p:ext uri="{BB962C8B-B14F-4D97-AF65-F5344CB8AC3E}">
        <p14:creationId xmlns:p14="http://schemas.microsoft.com/office/powerpoint/2010/main" val="22286249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5000" b="-35000"/>
          </a:stretch>
        </a:blipFill>
        <a:effectLst/>
      </p:bgPr>
    </p:bg>
    <p:spTree>
      <p:nvGrpSpPr>
        <p:cNvPr id="1" name=""/>
        <p:cNvGrpSpPr/>
        <p:nvPr/>
      </p:nvGrpSpPr>
      <p:grpSpPr>
        <a:xfrm>
          <a:off x="0" y="0"/>
          <a:ext cx="0" cy="0"/>
          <a:chOff x="0" y="0"/>
          <a:chExt cx="0" cy="0"/>
        </a:xfrm>
      </p:grpSpPr>
      <p:sp>
        <p:nvSpPr>
          <p:cNvPr id="4" name="Title 1"/>
          <p:cNvSpPr txBox="1">
            <a:spLocks/>
          </p:cNvSpPr>
          <p:nvPr/>
        </p:nvSpPr>
        <p:spPr>
          <a:xfrm>
            <a:off x="1473557" y="2279561"/>
            <a:ext cx="9537880" cy="2459865"/>
          </a:xfrm>
          <a:prstGeom prst="rect">
            <a:avLst/>
          </a:prstGeom>
        </p:spPr>
        <p:style>
          <a:lnRef idx="2">
            <a:schemeClr val="dk1"/>
          </a:lnRef>
          <a:fillRef idx="1">
            <a:schemeClr val="lt1"/>
          </a:fillRef>
          <a:effectRef idx="0">
            <a:schemeClr val="dk1"/>
          </a:effectRef>
          <a:fontRef idx="minor">
            <a:schemeClr val="dk1"/>
          </a:fontRef>
        </p:style>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r>
              <a:rPr lang="en-GB" sz="8000" dirty="0">
                <a:latin typeface="GrilledCheese BTN" panose="020B0604060402040206" pitchFamily="34" charset="0"/>
              </a:rPr>
              <a:t>Time for some Answers!</a:t>
            </a:r>
          </a:p>
        </p:txBody>
      </p:sp>
    </p:spTree>
    <p:extLst>
      <p:ext uri="{BB962C8B-B14F-4D97-AF65-F5344CB8AC3E}">
        <p14:creationId xmlns:p14="http://schemas.microsoft.com/office/powerpoint/2010/main" val="327320214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5000" b="-35000"/>
          </a:stretch>
        </a:blipFill>
        <a:effectLst/>
      </p:bgPr>
    </p:bg>
    <p:spTree>
      <p:nvGrpSpPr>
        <p:cNvPr id="1" name=""/>
        <p:cNvGrpSpPr/>
        <p:nvPr/>
      </p:nvGrpSpPr>
      <p:grpSpPr>
        <a:xfrm>
          <a:off x="0" y="0"/>
          <a:ext cx="0" cy="0"/>
          <a:chOff x="0" y="0"/>
          <a:chExt cx="0" cy="0"/>
        </a:xfrm>
      </p:grpSpPr>
      <p:sp>
        <p:nvSpPr>
          <p:cNvPr id="4" name="Title 1"/>
          <p:cNvSpPr txBox="1">
            <a:spLocks/>
          </p:cNvSpPr>
          <p:nvPr/>
        </p:nvSpPr>
        <p:spPr>
          <a:xfrm>
            <a:off x="211428" y="321971"/>
            <a:ext cx="11887200" cy="1957589"/>
          </a:xfrm>
          <a:prstGeom prst="rect">
            <a:avLst/>
          </a:prstGeom>
        </p:spPr>
        <p:style>
          <a:lnRef idx="2">
            <a:schemeClr val="dk1"/>
          </a:lnRef>
          <a:fillRef idx="1">
            <a:schemeClr val="lt1"/>
          </a:fillRef>
          <a:effectRef idx="0">
            <a:schemeClr val="dk1"/>
          </a:effectRef>
          <a:fontRef idx="minor">
            <a:schemeClr val="dk1"/>
          </a:fontRef>
        </p:style>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r>
              <a:rPr lang="en-GB" sz="4400" dirty="0">
                <a:latin typeface="GrilledCheese BTN" panose="020B0604060402040206" pitchFamily="34" charset="0"/>
              </a:rPr>
              <a:t>1). In 1953, two scientists announced their discover of Deoxyribonucleic Acid. What is this more commonly known as?</a:t>
            </a:r>
          </a:p>
        </p:txBody>
      </p:sp>
      <p:pic>
        <p:nvPicPr>
          <p:cNvPr id="2" name="Picture 1"/>
          <p:cNvPicPr>
            <a:picLocks noChangeAspect="1"/>
          </p:cNvPicPr>
          <p:nvPr/>
        </p:nvPicPr>
        <p:blipFill>
          <a:blip r:embed="rId3"/>
          <a:stretch>
            <a:fillRect/>
          </a:stretch>
        </p:blipFill>
        <p:spPr>
          <a:xfrm>
            <a:off x="461493" y="2893032"/>
            <a:ext cx="5862034" cy="3525362"/>
          </a:xfrm>
          <a:prstGeom prst="rect">
            <a:avLst/>
          </a:prstGeom>
        </p:spPr>
      </p:pic>
      <p:sp>
        <p:nvSpPr>
          <p:cNvPr id="3" name="TextBox 2"/>
          <p:cNvSpPr txBox="1"/>
          <p:nvPr/>
        </p:nvSpPr>
        <p:spPr>
          <a:xfrm>
            <a:off x="6825802" y="3116687"/>
            <a:ext cx="4623515" cy="3046988"/>
          </a:xfrm>
          <a:prstGeom prst="rect">
            <a:avLst/>
          </a:prstGeom>
          <a:solidFill>
            <a:schemeClr val="bg1"/>
          </a:solidFill>
          <a:ln>
            <a:solidFill>
              <a:schemeClr val="tx1"/>
            </a:solidFill>
          </a:ln>
        </p:spPr>
        <p:txBody>
          <a:bodyPr wrap="square" rtlCol="0">
            <a:spAutoFit/>
          </a:bodyPr>
          <a:lstStyle/>
          <a:p>
            <a:pPr algn="ctr"/>
            <a:r>
              <a:rPr lang="en-GB" sz="2400" dirty="0"/>
              <a:t>DNA!</a:t>
            </a:r>
          </a:p>
          <a:p>
            <a:pPr algn="ctr"/>
            <a:endParaRPr lang="en-GB" sz="2400" dirty="0"/>
          </a:p>
          <a:p>
            <a:pPr algn="ctr"/>
            <a:r>
              <a:rPr lang="en-GB" sz="2400" dirty="0"/>
              <a:t>Discovered by Watson and Crick in 1953.</a:t>
            </a:r>
          </a:p>
          <a:p>
            <a:pPr algn="ctr"/>
            <a:endParaRPr lang="en-GB" sz="2400" dirty="0"/>
          </a:p>
          <a:p>
            <a:pPr algn="ctr"/>
            <a:r>
              <a:rPr lang="en-GB" sz="2400" dirty="0"/>
              <a:t>Which female scientist was also a key part of this discovery but is often forgotten?</a:t>
            </a:r>
          </a:p>
        </p:txBody>
      </p:sp>
    </p:spTree>
    <p:extLst>
      <p:ext uri="{BB962C8B-B14F-4D97-AF65-F5344CB8AC3E}">
        <p14:creationId xmlns:p14="http://schemas.microsoft.com/office/powerpoint/2010/main" val="2882250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bKH35MqOJc"/>
          <p:cNvPicPr>
            <a:picLocks noRot="1" noChangeAspect="1"/>
          </p:cNvPicPr>
          <p:nvPr>
            <a:videoFile r:link="rId1"/>
          </p:nvPr>
        </p:nvPicPr>
        <p:blipFill>
          <a:blip r:embed="rId6"/>
          <a:stretch>
            <a:fillRect/>
          </a:stretch>
        </p:blipFill>
        <p:spPr>
          <a:xfrm>
            <a:off x="1248437" y="1498569"/>
            <a:ext cx="9150978" cy="5147425"/>
          </a:xfrm>
          <a:prstGeom prst="rect">
            <a:avLst/>
          </a:prstGeom>
        </p:spPr>
      </p:pic>
      <p:sp>
        <p:nvSpPr>
          <p:cNvPr id="5" name="Title 1"/>
          <p:cNvSpPr txBox="1">
            <a:spLocks/>
          </p:cNvSpPr>
          <p:nvPr/>
        </p:nvSpPr>
        <p:spPr>
          <a:xfrm>
            <a:off x="1476911" y="212006"/>
            <a:ext cx="8694030" cy="1124424"/>
          </a:xfrm>
          <a:prstGeom prst="rect">
            <a:avLst/>
          </a:prstGeom>
        </p:spPr>
        <p:style>
          <a:lnRef idx="2">
            <a:schemeClr val="dk1"/>
          </a:lnRef>
          <a:fillRef idx="1">
            <a:schemeClr val="lt1"/>
          </a:fillRef>
          <a:effectRef idx="0">
            <a:schemeClr val="dk1"/>
          </a:effectRef>
          <a:fontRef idx="minor">
            <a:schemeClr val="dk1"/>
          </a:fontRef>
        </p:style>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r>
              <a:rPr lang="en-GB" sz="5400" dirty="0">
                <a:latin typeface="GrilledCheese BTN" panose="020B0604060402040206" pitchFamily="34" charset="0"/>
              </a:rPr>
              <a:t>A history of Science…</a:t>
            </a:r>
          </a:p>
        </p:txBody>
      </p:sp>
      <p:pic>
        <p:nvPicPr>
          <p:cNvPr id="2" name="Slide 2">
            <a:hlinkClick r:id="" action="ppaction://media"/>
            <a:extLst>
              <a:ext uri="{FF2B5EF4-FFF2-40B4-BE49-F238E27FC236}">
                <a16:creationId xmlns:a16="http://schemas.microsoft.com/office/drawing/2014/main" id="{0A55B471-A288-634F-34A3-50E535B72DEB}"/>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457992" y="69980"/>
            <a:ext cx="609600" cy="609600"/>
          </a:xfrm>
          <a:prstGeom prst="rect">
            <a:avLst/>
          </a:prstGeom>
        </p:spPr>
      </p:pic>
    </p:spTree>
    <p:extLst>
      <p:ext uri="{BB962C8B-B14F-4D97-AF65-F5344CB8AC3E}">
        <p14:creationId xmlns:p14="http://schemas.microsoft.com/office/powerpoint/2010/main" val="1152757827"/>
      </p:ext>
    </p:extLst>
  </p:cSld>
  <p:clrMapOvr>
    <a:masterClrMapping/>
  </p:clrMapOvr>
  <mc:AlternateContent xmlns:mc="http://schemas.openxmlformats.org/markup-compatibility/2006">
    <mc:Choice xmlns:p14="http://schemas.microsoft.com/office/powerpoint/2010/main" Requires="p14">
      <p:transition spd="slow" p14:dur="2000" advTm="132000"/>
    </mc:Choice>
    <mc:Fallback>
      <p:transition spd="slow" advTm="132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652" fill="hold"/>
                                        <p:tgtEl>
                                          <p:spTgt spid="2"/>
                                        </p:tgtEl>
                                      </p:cBhvr>
                                    </p:cmd>
                                  </p:childTnLst>
                                </p:cTn>
                              </p:par>
                            </p:childTnLst>
                          </p:cTn>
                        </p:par>
                        <p:par>
                          <p:cTn id="7" fill="hold">
                            <p:stCondLst>
                              <p:cond delay="20652"/>
                            </p:stCondLst>
                            <p:childTnLst>
                              <p:par>
                                <p:cTn id="8" presetID="1" presetClass="mediacall" presetSubtype="0" fill="hold" nodeType="afterEffect">
                                  <p:stCondLst>
                                    <p:cond delay="0"/>
                                  </p:stCondLst>
                                  <p:childTnLst>
                                    <p:cmd type="call" cmd="playFrom(0.0)">
                                      <p:cBhvr>
                                        <p:cTn id="9"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2"/>
                </p:tgtEl>
              </p:cMediaNode>
            </p:audio>
            <p:video>
              <p:cMediaNode vol="80000">
                <p:cTn id="11" display="0">
                  <p:stCondLst>
                    <p:cond delay="indefinite"/>
                  </p:stCondLst>
                </p:cTn>
                <p:tgtEl>
                  <p:spTgt spid="4"/>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5000" b="-35000"/>
          </a:stretch>
        </a:blipFill>
        <a:effectLst/>
      </p:bgPr>
    </p:bg>
    <p:spTree>
      <p:nvGrpSpPr>
        <p:cNvPr id="1" name=""/>
        <p:cNvGrpSpPr/>
        <p:nvPr/>
      </p:nvGrpSpPr>
      <p:grpSpPr>
        <a:xfrm>
          <a:off x="0" y="0"/>
          <a:ext cx="0" cy="0"/>
          <a:chOff x="0" y="0"/>
          <a:chExt cx="0" cy="0"/>
        </a:xfrm>
      </p:grpSpPr>
      <p:sp>
        <p:nvSpPr>
          <p:cNvPr id="4" name="Title 1"/>
          <p:cNvSpPr txBox="1">
            <a:spLocks/>
          </p:cNvSpPr>
          <p:nvPr/>
        </p:nvSpPr>
        <p:spPr>
          <a:xfrm>
            <a:off x="211428" y="90152"/>
            <a:ext cx="11887200" cy="2601533"/>
          </a:xfrm>
          <a:prstGeom prst="rect">
            <a:avLst/>
          </a:prstGeom>
        </p:spPr>
        <p:style>
          <a:lnRef idx="2">
            <a:schemeClr val="dk1"/>
          </a:lnRef>
          <a:fillRef idx="1">
            <a:schemeClr val="lt1"/>
          </a:fillRef>
          <a:effectRef idx="0">
            <a:schemeClr val="dk1"/>
          </a:effectRef>
          <a:fontRef idx="minor">
            <a:schemeClr val="dk1"/>
          </a:fontRef>
        </p:style>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r>
              <a:rPr lang="en-GB" sz="4400" dirty="0">
                <a:latin typeface="GrilledCheese BTN" panose="020B0604060402040206" pitchFamily="34" charset="0"/>
              </a:rPr>
              <a:t>2). What is the name of the female scientist who discovered the radioactive element Radium, and won 2 Nobel Prizes for her work?</a:t>
            </a:r>
          </a:p>
        </p:txBody>
      </p:sp>
      <p:pic>
        <p:nvPicPr>
          <p:cNvPr id="2" name="Picture 1"/>
          <p:cNvPicPr>
            <a:picLocks noChangeAspect="1"/>
          </p:cNvPicPr>
          <p:nvPr/>
        </p:nvPicPr>
        <p:blipFill>
          <a:blip r:embed="rId3"/>
          <a:stretch>
            <a:fillRect/>
          </a:stretch>
        </p:blipFill>
        <p:spPr>
          <a:xfrm>
            <a:off x="1244152" y="2977886"/>
            <a:ext cx="3971791" cy="3457795"/>
          </a:xfrm>
          <a:prstGeom prst="rect">
            <a:avLst/>
          </a:prstGeom>
        </p:spPr>
      </p:pic>
      <p:sp>
        <p:nvSpPr>
          <p:cNvPr id="6" name="TextBox 5"/>
          <p:cNvSpPr txBox="1"/>
          <p:nvPr/>
        </p:nvSpPr>
        <p:spPr>
          <a:xfrm>
            <a:off x="6722771" y="3552621"/>
            <a:ext cx="4623515" cy="2308324"/>
          </a:xfrm>
          <a:prstGeom prst="rect">
            <a:avLst/>
          </a:prstGeom>
          <a:solidFill>
            <a:schemeClr val="bg1"/>
          </a:solidFill>
          <a:ln>
            <a:solidFill>
              <a:schemeClr val="tx1"/>
            </a:solidFill>
          </a:ln>
        </p:spPr>
        <p:txBody>
          <a:bodyPr wrap="square" rtlCol="0">
            <a:spAutoFit/>
          </a:bodyPr>
          <a:lstStyle/>
          <a:p>
            <a:pPr algn="ctr"/>
            <a:r>
              <a:rPr lang="en-GB" sz="2400" dirty="0"/>
              <a:t>Marie Curie</a:t>
            </a:r>
          </a:p>
          <a:p>
            <a:pPr algn="ctr"/>
            <a:endParaRPr lang="en-GB" sz="2400" dirty="0"/>
          </a:p>
          <a:p>
            <a:pPr algn="ctr"/>
            <a:r>
              <a:rPr lang="en-GB" sz="2400" dirty="0"/>
              <a:t>The Marie Curie charity provides care and support for people living with any terminal illness, and their families.</a:t>
            </a:r>
          </a:p>
        </p:txBody>
      </p:sp>
    </p:spTree>
    <p:extLst>
      <p:ext uri="{BB962C8B-B14F-4D97-AF65-F5344CB8AC3E}">
        <p14:creationId xmlns:p14="http://schemas.microsoft.com/office/powerpoint/2010/main" val="4213537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5000" b="-35000"/>
          </a:stretch>
        </a:blipFill>
        <a:effectLst/>
      </p:bgPr>
    </p:bg>
    <p:spTree>
      <p:nvGrpSpPr>
        <p:cNvPr id="1" name=""/>
        <p:cNvGrpSpPr/>
        <p:nvPr/>
      </p:nvGrpSpPr>
      <p:grpSpPr>
        <a:xfrm>
          <a:off x="0" y="0"/>
          <a:ext cx="0" cy="0"/>
          <a:chOff x="0" y="0"/>
          <a:chExt cx="0" cy="0"/>
        </a:xfrm>
      </p:grpSpPr>
      <p:sp>
        <p:nvSpPr>
          <p:cNvPr id="4" name="Title 1"/>
          <p:cNvSpPr txBox="1">
            <a:spLocks/>
          </p:cNvSpPr>
          <p:nvPr/>
        </p:nvSpPr>
        <p:spPr>
          <a:xfrm>
            <a:off x="169225" y="223497"/>
            <a:ext cx="11887200" cy="2519703"/>
          </a:xfrm>
          <a:prstGeom prst="rect">
            <a:avLst/>
          </a:prstGeom>
        </p:spPr>
        <p:style>
          <a:lnRef idx="2">
            <a:schemeClr val="dk1"/>
          </a:lnRef>
          <a:fillRef idx="1">
            <a:schemeClr val="lt1"/>
          </a:fillRef>
          <a:effectRef idx="0">
            <a:schemeClr val="dk1"/>
          </a:effectRef>
          <a:fontRef idx="minor">
            <a:schemeClr val="dk1"/>
          </a:fontRef>
        </p:style>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r>
              <a:rPr lang="en-GB" sz="4400" dirty="0">
                <a:latin typeface="GrilledCheese BTN" panose="020B0604060402040206" pitchFamily="34" charset="0"/>
              </a:rPr>
              <a:t>3). Tim Peake is almost halfway through his stay in Space, where he’s conducting lots of science experiments. </a:t>
            </a:r>
          </a:p>
          <a:p>
            <a:r>
              <a:rPr lang="en-GB" sz="4400" dirty="0">
                <a:latin typeface="GrilledCheese BTN" panose="020B0604060402040206" pitchFamily="34" charset="0"/>
              </a:rPr>
              <a:t>Where is he living during his mission?</a:t>
            </a:r>
          </a:p>
        </p:txBody>
      </p:sp>
      <p:pic>
        <p:nvPicPr>
          <p:cNvPr id="2" name="Picture 1"/>
          <p:cNvPicPr>
            <a:picLocks noChangeAspect="1"/>
          </p:cNvPicPr>
          <p:nvPr/>
        </p:nvPicPr>
        <p:blipFill>
          <a:blip r:embed="rId3"/>
          <a:stretch>
            <a:fillRect/>
          </a:stretch>
        </p:blipFill>
        <p:spPr>
          <a:xfrm>
            <a:off x="800382" y="3112168"/>
            <a:ext cx="4966212" cy="3166166"/>
          </a:xfrm>
          <a:prstGeom prst="rect">
            <a:avLst/>
          </a:prstGeom>
        </p:spPr>
      </p:pic>
      <p:sp>
        <p:nvSpPr>
          <p:cNvPr id="5" name="TextBox 4"/>
          <p:cNvSpPr txBox="1"/>
          <p:nvPr/>
        </p:nvSpPr>
        <p:spPr>
          <a:xfrm>
            <a:off x="6722771" y="3552621"/>
            <a:ext cx="4623515" cy="1938992"/>
          </a:xfrm>
          <a:prstGeom prst="rect">
            <a:avLst/>
          </a:prstGeom>
          <a:solidFill>
            <a:schemeClr val="bg1"/>
          </a:solidFill>
          <a:ln>
            <a:solidFill>
              <a:schemeClr val="tx1"/>
            </a:solidFill>
          </a:ln>
        </p:spPr>
        <p:txBody>
          <a:bodyPr wrap="square" rtlCol="0">
            <a:spAutoFit/>
          </a:bodyPr>
          <a:lstStyle/>
          <a:p>
            <a:pPr algn="ctr"/>
            <a:r>
              <a:rPr lang="en-GB" sz="2400" dirty="0"/>
              <a:t>The International Space Station</a:t>
            </a:r>
          </a:p>
          <a:p>
            <a:pPr algn="ctr"/>
            <a:endParaRPr lang="en-GB" sz="2400" dirty="0"/>
          </a:p>
          <a:p>
            <a:pPr algn="ctr"/>
            <a:r>
              <a:rPr lang="en-GB" sz="2400" dirty="0"/>
              <a:t>It orbits the Earth at around 17,000 mph, and completes 15 orbits a day!</a:t>
            </a:r>
          </a:p>
        </p:txBody>
      </p:sp>
    </p:spTree>
    <p:extLst>
      <p:ext uri="{BB962C8B-B14F-4D97-AF65-F5344CB8AC3E}">
        <p14:creationId xmlns:p14="http://schemas.microsoft.com/office/powerpoint/2010/main" val="2847928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5000" b="-35000"/>
          </a:stretch>
        </a:blipFill>
        <a:effectLst/>
      </p:bgPr>
    </p:bg>
    <p:spTree>
      <p:nvGrpSpPr>
        <p:cNvPr id="1" name=""/>
        <p:cNvGrpSpPr/>
        <p:nvPr/>
      </p:nvGrpSpPr>
      <p:grpSpPr>
        <a:xfrm>
          <a:off x="0" y="0"/>
          <a:ext cx="0" cy="0"/>
          <a:chOff x="0" y="0"/>
          <a:chExt cx="0" cy="0"/>
        </a:xfrm>
      </p:grpSpPr>
      <p:sp>
        <p:nvSpPr>
          <p:cNvPr id="4" name="Title 1"/>
          <p:cNvSpPr txBox="1">
            <a:spLocks/>
          </p:cNvSpPr>
          <p:nvPr/>
        </p:nvSpPr>
        <p:spPr>
          <a:xfrm>
            <a:off x="169225" y="223497"/>
            <a:ext cx="11887200" cy="2519703"/>
          </a:xfrm>
          <a:prstGeom prst="rect">
            <a:avLst/>
          </a:prstGeom>
        </p:spPr>
        <p:style>
          <a:lnRef idx="2">
            <a:schemeClr val="dk1"/>
          </a:lnRef>
          <a:fillRef idx="1">
            <a:schemeClr val="lt1"/>
          </a:fillRef>
          <a:effectRef idx="0">
            <a:schemeClr val="dk1"/>
          </a:effectRef>
          <a:fontRef idx="minor">
            <a:schemeClr val="dk1"/>
          </a:fontRef>
        </p:style>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r>
              <a:rPr lang="en-GB" sz="4400" dirty="0">
                <a:latin typeface="GrilledCheese BTN" panose="020B0604060402040206" pitchFamily="34" charset="0"/>
              </a:rPr>
              <a:t>4). Which virus is spread between people by the </a:t>
            </a:r>
            <a:r>
              <a:rPr lang="en-GB" sz="4400" dirty="0" err="1">
                <a:latin typeface="GrilledCheese BTN" panose="020B0604060402040206" pitchFamily="34" charset="0"/>
              </a:rPr>
              <a:t>Aedes</a:t>
            </a:r>
            <a:r>
              <a:rPr lang="en-GB" sz="4400" dirty="0">
                <a:latin typeface="GrilledCheese BTN" panose="020B0604060402040206" pitchFamily="34" charset="0"/>
              </a:rPr>
              <a:t> species of mosquito? </a:t>
            </a:r>
          </a:p>
          <a:p>
            <a:r>
              <a:rPr lang="en-GB" sz="4400" dirty="0">
                <a:latin typeface="GrilledCheese BTN" panose="020B0604060402040206" pitchFamily="34" charset="0"/>
              </a:rPr>
              <a:t>It has been linked to causing brain defects in babies born to infected mothers.</a:t>
            </a:r>
          </a:p>
        </p:txBody>
      </p:sp>
      <p:sp>
        <p:nvSpPr>
          <p:cNvPr id="3" name="TextBox 2"/>
          <p:cNvSpPr txBox="1"/>
          <p:nvPr/>
        </p:nvSpPr>
        <p:spPr>
          <a:xfrm>
            <a:off x="6722771" y="3552621"/>
            <a:ext cx="4623515" cy="2677656"/>
          </a:xfrm>
          <a:prstGeom prst="rect">
            <a:avLst/>
          </a:prstGeom>
          <a:solidFill>
            <a:schemeClr val="bg1"/>
          </a:solidFill>
          <a:ln>
            <a:solidFill>
              <a:schemeClr val="tx1"/>
            </a:solidFill>
          </a:ln>
        </p:spPr>
        <p:txBody>
          <a:bodyPr wrap="square" rtlCol="0">
            <a:spAutoFit/>
          </a:bodyPr>
          <a:lstStyle/>
          <a:p>
            <a:pPr algn="ctr"/>
            <a:r>
              <a:rPr lang="en-GB" sz="2400" dirty="0"/>
              <a:t>The </a:t>
            </a:r>
            <a:r>
              <a:rPr lang="en-GB" sz="2400" dirty="0" err="1"/>
              <a:t>Zika</a:t>
            </a:r>
            <a:r>
              <a:rPr lang="en-GB" sz="2400" dirty="0"/>
              <a:t> Virus</a:t>
            </a:r>
          </a:p>
          <a:p>
            <a:pPr algn="ctr"/>
            <a:endParaRPr lang="en-GB" sz="2400" dirty="0"/>
          </a:p>
          <a:p>
            <a:pPr algn="ctr"/>
            <a:r>
              <a:rPr lang="en-GB" sz="2400" dirty="0"/>
              <a:t>The outbreak began in April 2015 in Brazil, and has spread to other countries in South America, Central America, Mexico, and the Caribbean. </a:t>
            </a:r>
          </a:p>
        </p:txBody>
      </p:sp>
      <p:pic>
        <p:nvPicPr>
          <p:cNvPr id="2" name="Picture 1"/>
          <p:cNvPicPr>
            <a:picLocks noChangeAspect="1"/>
          </p:cNvPicPr>
          <p:nvPr/>
        </p:nvPicPr>
        <p:blipFill>
          <a:blip r:embed="rId3"/>
          <a:stretch>
            <a:fillRect/>
          </a:stretch>
        </p:blipFill>
        <p:spPr>
          <a:xfrm>
            <a:off x="1187116" y="3552621"/>
            <a:ext cx="4386569" cy="2924379"/>
          </a:xfrm>
          <a:prstGeom prst="rect">
            <a:avLst/>
          </a:prstGeom>
        </p:spPr>
      </p:pic>
    </p:spTree>
    <p:extLst>
      <p:ext uri="{BB962C8B-B14F-4D97-AF65-F5344CB8AC3E}">
        <p14:creationId xmlns:p14="http://schemas.microsoft.com/office/powerpoint/2010/main" val="510910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5000" b="-35000"/>
          </a:stretch>
        </a:blipFill>
        <a:effectLst/>
      </p:bgPr>
    </p:bg>
    <p:spTree>
      <p:nvGrpSpPr>
        <p:cNvPr id="1" name=""/>
        <p:cNvGrpSpPr/>
        <p:nvPr/>
      </p:nvGrpSpPr>
      <p:grpSpPr>
        <a:xfrm>
          <a:off x="0" y="0"/>
          <a:ext cx="0" cy="0"/>
          <a:chOff x="0" y="0"/>
          <a:chExt cx="0" cy="0"/>
        </a:xfrm>
      </p:grpSpPr>
      <p:sp>
        <p:nvSpPr>
          <p:cNvPr id="4" name="Title 1"/>
          <p:cNvSpPr txBox="1">
            <a:spLocks/>
          </p:cNvSpPr>
          <p:nvPr/>
        </p:nvSpPr>
        <p:spPr>
          <a:xfrm>
            <a:off x="169225" y="223497"/>
            <a:ext cx="11887200" cy="3240920"/>
          </a:xfrm>
          <a:prstGeom prst="rect">
            <a:avLst/>
          </a:prstGeom>
        </p:spPr>
        <p:style>
          <a:lnRef idx="2">
            <a:schemeClr val="dk1"/>
          </a:lnRef>
          <a:fillRef idx="1">
            <a:schemeClr val="lt1"/>
          </a:fillRef>
          <a:effectRef idx="0">
            <a:schemeClr val="dk1"/>
          </a:effectRef>
          <a:fontRef idx="minor">
            <a:schemeClr val="dk1"/>
          </a:fontRef>
        </p:style>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r>
              <a:rPr lang="en-GB" sz="4400" dirty="0">
                <a:latin typeface="GrilledCheese BTN" panose="020B0604060402040206" pitchFamily="34" charset="0"/>
              </a:rPr>
              <a:t>5). Scientists have recently discovered a new species of dinosaur, the </a:t>
            </a:r>
            <a:r>
              <a:rPr lang="en-GB" sz="4400" i="1" dirty="0" err="1">
                <a:latin typeface="GrilledCheese BTN" panose="020B0604060402040206" pitchFamily="34" charset="0"/>
              </a:rPr>
              <a:t>Timurlengia</a:t>
            </a:r>
            <a:r>
              <a:rPr lang="en-GB" sz="4400" i="1" dirty="0">
                <a:latin typeface="GrilledCheese BTN" panose="020B0604060402040206" pitchFamily="34" charset="0"/>
              </a:rPr>
              <a:t> </a:t>
            </a:r>
            <a:r>
              <a:rPr lang="en-GB" sz="4400" i="1" dirty="0" err="1">
                <a:latin typeface="GrilledCheese BTN" panose="020B0604060402040206" pitchFamily="34" charset="0"/>
              </a:rPr>
              <a:t>euotica</a:t>
            </a:r>
            <a:r>
              <a:rPr lang="en-GB" sz="4400" i="1" dirty="0">
                <a:latin typeface="GrilledCheese BTN" panose="020B0604060402040206" pitchFamily="34" charset="0"/>
              </a:rPr>
              <a:t>, </a:t>
            </a:r>
            <a:r>
              <a:rPr lang="en-GB" sz="4400" dirty="0">
                <a:latin typeface="GrilledCheese BTN" panose="020B0604060402040206" pitchFamily="34" charset="0"/>
              </a:rPr>
              <a:t> which was about the size of a horse. </a:t>
            </a:r>
          </a:p>
          <a:p>
            <a:r>
              <a:rPr lang="en-GB" sz="4400" dirty="0">
                <a:latin typeface="GrilledCheese BTN" panose="020B0604060402040206" pitchFamily="34" charset="0"/>
              </a:rPr>
              <a:t>They believe this is the cousin of which famous dinosaur?</a:t>
            </a:r>
            <a:endParaRPr lang="en-GB" sz="4400" i="1" dirty="0">
              <a:latin typeface="GrilledCheese BTN" panose="020B0604060402040206" pitchFamily="34" charset="0"/>
            </a:endParaRPr>
          </a:p>
        </p:txBody>
      </p:sp>
      <p:sp>
        <p:nvSpPr>
          <p:cNvPr id="3" name="TextBox 2"/>
          <p:cNvSpPr txBox="1"/>
          <p:nvPr/>
        </p:nvSpPr>
        <p:spPr>
          <a:xfrm>
            <a:off x="6786939" y="3856744"/>
            <a:ext cx="4623515" cy="2677656"/>
          </a:xfrm>
          <a:prstGeom prst="rect">
            <a:avLst/>
          </a:prstGeom>
          <a:solidFill>
            <a:schemeClr val="bg1"/>
          </a:solidFill>
          <a:ln>
            <a:solidFill>
              <a:schemeClr val="tx1"/>
            </a:solidFill>
          </a:ln>
        </p:spPr>
        <p:txBody>
          <a:bodyPr wrap="square" rtlCol="0">
            <a:spAutoFit/>
          </a:bodyPr>
          <a:lstStyle/>
          <a:p>
            <a:pPr algn="ctr"/>
            <a:r>
              <a:rPr lang="en-GB" sz="2400" dirty="0"/>
              <a:t>The T-rex!</a:t>
            </a:r>
          </a:p>
          <a:p>
            <a:pPr algn="ctr"/>
            <a:endParaRPr lang="en-GB" sz="2400" dirty="0"/>
          </a:p>
          <a:p>
            <a:pPr algn="ctr"/>
            <a:r>
              <a:rPr lang="en-GB" sz="2400" dirty="0"/>
              <a:t>The </a:t>
            </a:r>
            <a:r>
              <a:rPr lang="en-GB" sz="2400" dirty="0" err="1"/>
              <a:t>Timurlengia</a:t>
            </a:r>
            <a:r>
              <a:rPr lang="en-GB" sz="2400" dirty="0"/>
              <a:t> </a:t>
            </a:r>
            <a:r>
              <a:rPr lang="en-GB" sz="2400" dirty="0" err="1"/>
              <a:t>euotica</a:t>
            </a:r>
            <a:r>
              <a:rPr lang="en-GB" sz="2400" dirty="0"/>
              <a:t> lived during the Cretaceous, about 90 million years ago. It may not have been large, but it had a surprisingly developed brain.</a:t>
            </a:r>
          </a:p>
        </p:txBody>
      </p:sp>
      <p:pic>
        <p:nvPicPr>
          <p:cNvPr id="2" name="Picture 1"/>
          <p:cNvPicPr>
            <a:picLocks noChangeAspect="1"/>
          </p:cNvPicPr>
          <p:nvPr/>
        </p:nvPicPr>
        <p:blipFill>
          <a:blip r:embed="rId3"/>
          <a:stretch>
            <a:fillRect/>
          </a:stretch>
        </p:blipFill>
        <p:spPr>
          <a:xfrm>
            <a:off x="1785436" y="3781926"/>
            <a:ext cx="3888630" cy="2752474"/>
          </a:xfrm>
          <a:prstGeom prst="rect">
            <a:avLst/>
          </a:prstGeom>
        </p:spPr>
      </p:pic>
    </p:spTree>
    <p:extLst>
      <p:ext uri="{BB962C8B-B14F-4D97-AF65-F5344CB8AC3E}">
        <p14:creationId xmlns:p14="http://schemas.microsoft.com/office/powerpoint/2010/main" val="1227456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NgDcS31EtCo"/>
          <p:cNvPicPr>
            <a:picLocks noRot="1" noChangeAspect="1"/>
          </p:cNvPicPr>
          <p:nvPr>
            <a:videoFile r:link="rId1"/>
          </p:nvPr>
        </p:nvPicPr>
        <p:blipFill>
          <a:blip r:embed="rId6"/>
          <a:stretch>
            <a:fillRect/>
          </a:stretch>
        </p:blipFill>
        <p:spPr>
          <a:xfrm>
            <a:off x="1461159" y="1431798"/>
            <a:ext cx="9269682" cy="5214196"/>
          </a:xfrm>
          <a:prstGeom prst="rect">
            <a:avLst/>
          </a:prstGeom>
        </p:spPr>
      </p:pic>
      <p:sp>
        <p:nvSpPr>
          <p:cNvPr id="2" name="Title 1">
            <a:extLst>
              <a:ext uri="{FF2B5EF4-FFF2-40B4-BE49-F238E27FC236}">
                <a16:creationId xmlns:a16="http://schemas.microsoft.com/office/drawing/2014/main" id="{EF64014C-7FE0-3863-0AC3-195230973A02}"/>
              </a:ext>
            </a:extLst>
          </p:cNvPr>
          <p:cNvSpPr txBox="1">
            <a:spLocks/>
          </p:cNvSpPr>
          <p:nvPr/>
        </p:nvSpPr>
        <p:spPr>
          <a:xfrm>
            <a:off x="279918" y="212006"/>
            <a:ext cx="11588621" cy="1124424"/>
          </a:xfrm>
          <a:prstGeom prst="rect">
            <a:avLst/>
          </a:prstGeom>
        </p:spPr>
        <p:style>
          <a:lnRef idx="2">
            <a:schemeClr val="dk1"/>
          </a:lnRef>
          <a:fillRef idx="1">
            <a:schemeClr val="lt1"/>
          </a:fillRef>
          <a:effectRef idx="0">
            <a:schemeClr val="dk1"/>
          </a:effectRef>
          <a:fontRef idx="minor">
            <a:schemeClr val="dk1"/>
          </a:fontRef>
        </p:style>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r>
              <a:rPr lang="en-GB" sz="5400" dirty="0">
                <a:latin typeface="GrilledCheese BTN" panose="020B0604060402040206" pitchFamily="34" charset="0"/>
              </a:rPr>
              <a:t>Is science the problem or the solution?</a:t>
            </a:r>
          </a:p>
        </p:txBody>
      </p:sp>
      <p:pic>
        <p:nvPicPr>
          <p:cNvPr id="3" name="Slide 3">
            <a:hlinkClick r:id="" action="ppaction://media"/>
            <a:extLst>
              <a:ext uri="{FF2B5EF4-FFF2-40B4-BE49-F238E27FC236}">
                <a16:creationId xmlns:a16="http://schemas.microsoft.com/office/drawing/2014/main" id="{D5FA3C42-065C-49AA-A031-9AA4A11202CB}"/>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563739" y="40722"/>
            <a:ext cx="609600" cy="609600"/>
          </a:xfrm>
          <a:prstGeom prst="rect">
            <a:avLst/>
          </a:prstGeom>
        </p:spPr>
      </p:pic>
    </p:spTree>
    <p:extLst>
      <p:ext uri="{BB962C8B-B14F-4D97-AF65-F5344CB8AC3E}">
        <p14:creationId xmlns:p14="http://schemas.microsoft.com/office/powerpoint/2010/main" val="2128948626"/>
      </p:ext>
    </p:extLst>
  </p:cSld>
  <p:clrMapOvr>
    <a:masterClrMapping/>
  </p:clrMapOvr>
  <mc:AlternateContent xmlns:mc="http://schemas.openxmlformats.org/markup-compatibility/2006">
    <mc:Choice xmlns:p14="http://schemas.microsoft.com/office/powerpoint/2010/main" Requires="p14">
      <p:transition spd="slow" p14:dur="2000" advTm="250310"/>
    </mc:Choice>
    <mc:Fallback>
      <p:transition spd="slow" advTm="2503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313" fill="hold"/>
                                        <p:tgtEl>
                                          <p:spTgt spid="3"/>
                                        </p:tgtEl>
                                      </p:cBhvr>
                                    </p:cmd>
                                  </p:childTnLst>
                                </p:cTn>
                              </p:par>
                            </p:childTnLst>
                          </p:cTn>
                        </p:par>
                        <p:par>
                          <p:cTn id="7" fill="hold">
                            <p:stCondLst>
                              <p:cond delay="29313"/>
                            </p:stCondLst>
                            <p:childTnLst>
                              <p:par>
                                <p:cTn id="8" presetID="1" presetClass="mediacall" presetSubtype="0" fill="hold" nodeType="afterEffect">
                                  <p:stCondLst>
                                    <p:cond delay="0"/>
                                  </p:stCondLst>
                                  <p:childTnLst>
                                    <p:cmd type="call" cmd="playFrom(0.0)">
                                      <p:cBhvr>
                                        <p:cTn id="9"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3"/>
                </p:tgtEl>
              </p:cMediaNode>
            </p:audio>
            <p:video>
              <p:cMediaNode vol="80000">
                <p:cTn id="11" display="0">
                  <p:stCondLst>
                    <p:cond delay="indefinite"/>
                  </p:stCondLst>
                </p:cTn>
                <p:tgtEl>
                  <p:spTgt spid="5"/>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35000" b="-35000"/>
          </a:stretch>
        </a:blipFill>
        <a:effectLst/>
      </p:bgPr>
    </p:bg>
    <p:spTree>
      <p:nvGrpSpPr>
        <p:cNvPr id="1" name=""/>
        <p:cNvGrpSpPr/>
        <p:nvPr/>
      </p:nvGrpSpPr>
      <p:grpSpPr>
        <a:xfrm>
          <a:off x="0" y="0"/>
          <a:ext cx="0" cy="0"/>
          <a:chOff x="0" y="0"/>
          <a:chExt cx="0" cy="0"/>
        </a:xfrm>
      </p:grpSpPr>
      <p:sp>
        <p:nvSpPr>
          <p:cNvPr id="4" name="Title 1"/>
          <p:cNvSpPr txBox="1">
            <a:spLocks/>
          </p:cNvSpPr>
          <p:nvPr/>
        </p:nvSpPr>
        <p:spPr>
          <a:xfrm>
            <a:off x="1912620" y="1337310"/>
            <a:ext cx="8366760" cy="4183380"/>
          </a:xfrm>
          <a:prstGeom prst="rect">
            <a:avLst/>
          </a:prstGeom>
        </p:spPr>
        <p:style>
          <a:lnRef idx="2">
            <a:schemeClr val="dk1"/>
          </a:lnRef>
          <a:fillRef idx="1">
            <a:schemeClr val="lt1"/>
          </a:fillRef>
          <a:effectRef idx="0">
            <a:schemeClr val="dk1"/>
          </a:effectRef>
          <a:fontRef idx="minor">
            <a:schemeClr val="dk1"/>
          </a:fontRef>
        </p:style>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r>
              <a:rPr lang="en-GB" sz="9600" dirty="0">
                <a:latin typeface="GrilledCheese BTN" panose="020B0604060402040206" pitchFamily="34" charset="0"/>
              </a:rPr>
              <a:t>Major Scientific Progress in 2022!</a:t>
            </a:r>
          </a:p>
        </p:txBody>
      </p:sp>
      <p:pic>
        <p:nvPicPr>
          <p:cNvPr id="2" name="Slide 4">
            <a:hlinkClick r:id="" action="ppaction://media"/>
            <a:extLst>
              <a:ext uri="{FF2B5EF4-FFF2-40B4-BE49-F238E27FC236}">
                <a16:creationId xmlns:a16="http://schemas.microsoft.com/office/drawing/2014/main" id="{52F2BC1A-4BFC-EDBC-140F-2D001795DA7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82400" y="0"/>
            <a:ext cx="609600" cy="609600"/>
          </a:xfrm>
          <a:prstGeom prst="rect">
            <a:avLst/>
          </a:prstGeom>
        </p:spPr>
      </p:pic>
    </p:spTree>
    <p:extLst>
      <p:ext uri="{BB962C8B-B14F-4D97-AF65-F5344CB8AC3E}">
        <p14:creationId xmlns:p14="http://schemas.microsoft.com/office/powerpoint/2010/main" val="2033269422"/>
      </p:ext>
    </p:extLst>
  </p:cSld>
  <p:clrMapOvr>
    <a:masterClrMapping/>
  </p:clrMapOvr>
  <mc:AlternateContent xmlns:mc="http://schemas.openxmlformats.org/markup-compatibility/2006">
    <mc:Choice xmlns:p14="http://schemas.microsoft.com/office/powerpoint/2010/main" Requires="p14">
      <p:transition spd="slow" p14:dur="2000" advTm="25621"/>
    </mc:Choice>
    <mc:Fallback>
      <p:transition spd="slow" advTm="256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62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320040" y="231820"/>
            <a:ext cx="11491846" cy="1687132"/>
          </a:xfrm>
          <a:prstGeom prst="rect">
            <a:avLst/>
          </a:prstGeom>
        </p:spPr>
        <p:style>
          <a:lnRef idx="2">
            <a:schemeClr val="dk1"/>
          </a:lnRef>
          <a:fillRef idx="1">
            <a:schemeClr val="lt1"/>
          </a:fillRef>
          <a:effectRef idx="0">
            <a:schemeClr val="dk1"/>
          </a:effectRef>
          <a:fontRef idx="minor">
            <a:schemeClr val="dk1"/>
          </a:fontRef>
        </p:style>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fontAlgn="base"/>
            <a:r>
              <a:rPr lang="en-GB" b="1" i="0" dirty="0">
                <a:solidFill>
                  <a:srgbClr val="000000"/>
                </a:solidFill>
                <a:effectLst/>
                <a:latin typeface="Encode Sans Semi Condensed"/>
              </a:rPr>
              <a:t>The James Webb Space Telescope Arrives at its Destination</a:t>
            </a:r>
          </a:p>
        </p:txBody>
      </p:sp>
      <p:sp>
        <p:nvSpPr>
          <p:cNvPr id="5" name="TextBox 4"/>
          <p:cNvSpPr txBox="1"/>
          <p:nvPr/>
        </p:nvSpPr>
        <p:spPr>
          <a:xfrm>
            <a:off x="5532120" y="2078972"/>
            <a:ext cx="6279765" cy="4708981"/>
          </a:xfrm>
          <a:prstGeom prst="rect">
            <a:avLst/>
          </a:prstGeom>
          <a:noFill/>
        </p:spPr>
        <p:txBody>
          <a:bodyPr wrap="square" rtlCol="0">
            <a:spAutoFit/>
          </a:bodyPr>
          <a:lstStyle/>
          <a:p>
            <a:pPr algn="l" fontAlgn="base"/>
            <a:r>
              <a:rPr lang="en-GB" sz="2000" b="1" i="0" dirty="0">
                <a:solidFill>
                  <a:srgbClr val="000000"/>
                </a:solidFill>
                <a:effectLst/>
                <a:latin typeface="Noto Serif" panose="020B0604020202020204" pitchFamily="18" charset="0"/>
              </a:rPr>
              <a:t>What happened:</a:t>
            </a:r>
            <a:r>
              <a:rPr lang="en-GB" sz="2000" b="0" i="0" dirty="0">
                <a:solidFill>
                  <a:srgbClr val="000000"/>
                </a:solidFill>
                <a:effectLst/>
                <a:latin typeface="Noto Serif" panose="020B0604020202020204" pitchFamily="18" charset="0"/>
              </a:rPr>
              <a:t> A new space telescope brings promise of exciting findings and beautiful images from the final frontier. This telescope builds on the legacy of its predecessor, the </a:t>
            </a:r>
            <a:r>
              <a:rPr lang="en-GB" sz="2000" b="0" i="0" u="none" strike="noStrike" dirty="0">
                <a:solidFill>
                  <a:srgbClr val="91BB46"/>
                </a:solidFill>
                <a:effectLst/>
                <a:latin typeface="Noto Serif" panose="020B0604020202020204" pitchFamily="18" charset="0"/>
                <a:hlinkClick r:id="rId2"/>
              </a:rPr>
              <a:t>Hubble Space Telescope</a:t>
            </a:r>
            <a:r>
              <a:rPr lang="en-GB" sz="2000" b="0" i="0" dirty="0">
                <a:solidFill>
                  <a:srgbClr val="000000"/>
                </a:solidFill>
                <a:effectLst/>
                <a:latin typeface="Noto Serif" panose="020B0604020202020204" pitchFamily="18" charset="0"/>
              </a:rPr>
              <a:t>, which launched over 30 years ago.</a:t>
            </a:r>
          </a:p>
          <a:p>
            <a:pPr algn="l" fontAlgn="base"/>
            <a:endParaRPr lang="en-GB" sz="2000" b="1" i="0" dirty="0">
              <a:solidFill>
                <a:srgbClr val="000000"/>
              </a:solidFill>
              <a:effectLst/>
              <a:latin typeface="Noto Serif" panose="020B0604020202020204" pitchFamily="18" charset="0"/>
            </a:endParaRPr>
          </a:p>
          <a:p>
            <a:pPr algn="l" fontAlgn="base"/>
            <a:r>
              <a:rPr lang="en-GB" sz="2000" b="1" i="0" dirty="0">
                <a:solidFill>
                  <a:srgbClr val="000000"/>
                </a:solidFill>
                <a:effectLst/>
                <a:latin typeface="Noto Serif" panose="020B0604020202020204" pitchFamily="18" charset="0"/>
              </a:rPr>
              <a:t>Why it matters:</a:t>
            </a:r>
            <a:r>
              <a:rPr lang="en-GB" sz="2000" b="0" i="0" dirty="0">
                <a:solidFill>
                  <a:srgbClr val="000000"/>
                </a:solidFill>
                <a:effectLst/>
                <a:latin typeface="Noto Serif" panose="020B0604020202020204" pitchFamily="18" charset="0"/>
              </a:rPr>
              <a:t> The James Webb Space Telescope is our latest state-of-the-art “window” into deep space. With more access to the infrared spectrum, new images, measurements, and observations of outer space will become available.</a:t>
            </a:r>
          </a:p>
          <a:p>
            <a:pPr algn="l" fontAlgn="base"/>
            <a:endParaRPr lang="en-GB" sz="2000" dirty="0">
              <a:solidFill>
                <a:srgbClr val="000000"/>
              </a:solidFill>
              <a:latin typeface="Noto Serif" panose="020B0604020202020204" pitchFamily="18" charset="0"/>
            </a:endParaRPr>
          </a:p>
          <a:p>
            <a:pPr algn="l" fontAlgn="base"/>
            <a:r>
              <a:rPr lang="en-GB" sz="2000" b="0" i="1" dirty="0">
                <a:solidFill>
                  <a:srgbClr val="000000"/>
                </a:solidFill>
                <a:effectLst/>
                <a:latin typeface="Noto Serif" panose="02020600060500020200" pitchFamily="18" charset="0"/>
              </a:rPr>
              <a:t>» To learn more, read </a:t>
            </a:r>
            <a:r>
              <a:rPr lang="en-GB" sz="2000" b="0" i="1" u="none" strike="noStrike" dirty="0">
                <a:solidFill>
                  <a:srgbClr val="91BB46"/>
                </a:solidFill>
                <a:effectLst/>
                <a:latin typeface="Noto Serif" panose="02020600060500020200" pitchFamily="18" charset="0"/>
                <a:hlinkClick r:id="rId3"/>
              </a:rPr>
              <a:t>this article</a:t>
            </a:r>
            <a:r>
              <a:rPr lang="en-GB" sz="2000" b="0" i="1" dirty="0">
                <a:solidFill>
                  <a:srgbClr val="000000"/>
                </a:solidFill>
                <a:effectLst/>
                <a:latin typeface="Noto Serif" panose="02020600060500020200" pitchFamily="18" charset="0"/>
              </a:rPr>
              <a:t> from The Planetary Society, or watch </a:t>
            </a:r>
            <a:r>
              <a:rPr lang="en-GB" sz="2000" b="0" i="1" u="none" strike="noStrike" dirty="0">
                <a:solidFill>
                  <a:srgbClr val="91BB46"/>
                </a:solidFill>
                <a:effectLst/>
                <a:latin typeface="Noto Serif" panose="02020600060500020200" pitchFamily="18" charset="0"/>
                <a:hlinkClick r:id="rId4"/>
              </a:rPr>
              <a:t>this video</a:t>
            </a:r>
            <a:r>
              <a:rPr lang="en-GB" sz="2000" b="0" i="1" dirty="0">
                <a:solidFill>
                  <a:srgbClr val="000000"/>
                </a:solidFill>
                <a:effectLst/>
                <a:latin typeface="Noto Serif" panose="02020600060500020200" pitchFamily="18" charset="0"/>
              </a:rPr>
              <a:t> from the Wall Street Journal.</a:t>
            </a:r>
            <a:endParaRPr lang="en-GB" sz="2000" b="0" i="0" dirty="0">
              <a:solidFill>
                <a:srgbClr val="000000"/>
              </a:solidFill>
              <a:effectLst/>
              <a:latin typeface="Noto Serif" panose="020B0604020202020204" pitchFamily="18" charset="0"/>
            </a:endParaRPr>
          </a:p>
        </p:txBody>
      </p:sp>
      <p:pic>
        <p:nvPicPr>
          <p:cNvPr id="7" name="Picture 6">
            <a:extLst>
              <a:ext uri="{FF2B5EF4-FFF2-40B4-BE49-F238E27FC236}">
                <a16:creationId xmlns:a16="http://schemas.microsoft.com/office/drawing/2014/main" id="{5858F9FC-EE0D-056C-FFD2-C6160B5FD26D}"/>
              </a:ext>
            </a:extLst>
          </p:cNvPr>
          <p:cNvPicPr>
            <a:picLocks noChangeAspect="1"/>
          </p:cNvPicPr>
          <p:nvPr/>
        </p:nvPicPr>
        <p:blipFill rotWithShape="1">
          <a:blip r:embed="rId5"/>
          <a:srcRect l="12647" t="14667" r="13222" b="25645"/>
          <a:stretch/>
        </p:blipFill>
        <p:spPr>
          <a:xfrm>
            <a:off x="1005840" y="2147552"/>
            <a:ext cx="4301922" cy="4478628"/>
          </a:xfrm>
          <a:prstGeom prst="rect">
            <a:avLst/>
          </a:prstGeom>
        </p:spPr>
      </p:pic>
    </p:spTree>
    <p:extLst>
      <p:ext uri="{BB962C8B-B14F-4D97-AF65-F5344CB8AC3E}">
        <p14:creationId xmlns:p14="http://schemas.microsoft.com/office/powerpoint/2010/main" val="21804416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320040" y="231820"/>
            <a:ext cx="11491846" cy="1687132"/>
          </a:xfrm>
          <a:prstGeom prst="rect">
            <a:avLst/>
          </a:prstGeom>
        </p:spPr>
        <p:style>
          <a:lnRef idx="2">
            <a:schemeClr val="dk1"/>
          </a:lnRef>
          <a:fillRef idx="1">
            <a:schemeClr val="lt1"/>
          </a:fillRef>
          <a:effectRef idx="0">
            <a:schemeClr val="dk1"/>
          </a:effectRef>
          <a:fontRef idx="minor">
            <a:schemeClr val="dk1"/>
          </a:fontRef>
        </p:style>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fontAlgn="base"/>
            <a:r>
              <a:rPr lang="en-GB" b="1" i="0" dirty="0">
                <a:solidFill>
                  <a:srgbClr val="000000"/>
                </a:solidFill>
                <a:effectLst/>
                <a:latin typeface="Encode Sans Semi Condensed"/>
              </a:rPr>
              <a:t>Complete: The Human Genome</a:t>
            </a:r>
          </a:p>
        </p:txBody>
      </p:sp>
      <p:sp>
        <p:nvSpPr>
          <p:cNvPr id="5" name="TextBox 4"/>
          <p:cNvSpPr txBox="1"/>
          <p:nvPr/>
        </p:nvSpPr>
        <p:spPr>
          <a:xfrm>
            <a:off x="6065963" y="2193272"/>
            <a:ext cx="5537915" cy="3785652"/>
          </a:xfrm>
          <a:prstGeom prst="rect">
            <a:avLst/>
          </a:prstGeom>
          <a:noFill/>
        </p:spPr>
        <p:txBody>
          <a:bodyPr wrap="square" rtlCol="0">
            <a:spAutoFit/>
          </a:bodyPr>
          <a:lstStyle/>
          <a:p>
            <a:pPr algn="l" fontAlgn="base"/>
            <a:r>
              <a:rPr lang="en-GB" sz="2000" b="1" i="0" dirty="0">
                <a:solidFill>
                  <a:srgbClr val="000000"/>
                </a:solidFill>
                <a:effectLst/>
                <a:latin typeface="Noto Serif" panose="02020600060500020200" pitchFamily="18" charset="0"/>
              </a:rPr>
              <a:t>What happened:</a:t>
            </a:r>
            <a:r>
              <a:rPr lang="en-GB" sz="2000" b="0" i="0" dirty="0">
                <a:solidFill>
                  <a:srgbClr val="000000"/>
                </a:solidFill>
                <a:effectLst/>
                <a:latin typeface="Noto Serif" panose="02020600060500020200" pitchFamily="18" charset="0"/>
              </a:rPr>
              <a:t> Scientists finish sequencing the human genome.</a:t>
            </a:r>
          </a:p>
          <a:p>
            <a:pPr algn="l" fontAlgn="base"/>
            <a:endParaRPr lang="en-GB" sz="2000" b="0" i="0" dirty="0">
              <a:solidFill>
                <a:srgbClr val="000000"/>
              </a:solidFill>
              <a:effectLst/>
              <a:latin typeface="Noto Serif" panose="02020600060500020200" pitchFamily="18" charset="0"/>
            </a:endParaRPr>
          </a:p>
          <a:p>
            <a:pPr algn="l" fontAlgn="base"/>
            <a:r>
              <a:rPr lang="en-GB" sz="2000" b="1" i="0" dirty="0">
                <a:solidFill>
                  <a:srgbClr val="000000"/>
                </a:solidFill>
                <a:effectLst/>
                <a:latin typeface="Noto Serif" panose="02020600060500020200" pitchFamily="18" charset="0"/>
              </a:rPr>
              <a:t>Why it matters:</a:t>
            </a:r>
            <a:r>
              <a:rPr lang="en-GB" sz="2000" b="0" i="0" dirty="0">
                <a:solidFill>
                  <a:srgbClr val="000000"/>
                </a:solidFill>
                <a:effectLst/>
                <a:latin typeface="Noto Serif" panose="02020600060500020200" pitchFamily="18" charset="0"/>
              </a:rPr>
              <a:t> A complete human genome allows researchers to better understand the genetic basis of human traits and diseases. New therapies and treatments are likely to arise from this development.</a:t>
            </a:r>
          </a:p>
          <a:p>
            <a:pPr algn="l" fontAlgn="base"/>
            <a:endParaRPr lang="en-GB" sz="2000" dirty="0">
              <a:solidFill>
                <a:srgbClr val="000000"/>
              </a:solidFill>
              <a:latin typeface="Noto Serif" panose="02020600060500020200" pitchFamily="18" charset="0"/>
            </a:endParaRPr>
          </a:p>
          <a:p>
            <a:pPr algn="l" fontAlgn="base"/>
            <a:r>
              <a:rPr lang="en-GB" sz="2000" b="0" i="1" dirty="0">
                <a:solidFill>
                  <a:srgbClr val="000000"/>
                </a:solidFill>
                <a:effectLst/>
                <a:latin typeface="Noto Serif" panose="02020600060500020200" pitchFamily="18" charset="0"/>
              </a:rPr>
              <a:t>» To learn more, watch </a:t>
            </a:r>
            <a:r>
              <a:rPr lang="en-GB" sz="2000" b="0" i="1" u="none" strike="noStrike" dirty="0">
                <a:solidFill>
                  <a:srgbClr val="91BB46"/>
                </a:solidFill>
                <a:effectLst/>
                <a:latin typeface="Noto Serif" panose="02020600060500020200" pitchFamily="18" charset="0"/>
                <a:hlinkClick r:id="rId2"/>
              </a:rPr>
              <a:t>this video</a:t>
            </a:r>
            <a:r>
              <a:rPr lang="en-GB" sz="2000" b="0" i="1" dirty="0">
                <a:solidFill>
                  <a:srgbClr val="000000"/>
                </a:solidFill>
                <a:effectLst/>
                <a:latin typeface="Noto Serif" panose="02020600060500020200" pitchFamily="18" charset="0"/>
              </a:rPr>
              <a:t> by Two Minute Papers, or read </a:t>
            </a:r>
            <a:r>
              <a:rPr lang="en-GB" sz="2000" b="0" i="1" u="none" strike="noStrike" dirty="0">
                <a:solidFill>
                  <a:srgbClr val="91BB46"/>
                </a:solidFill>
                <a:effectLst/>
                <a:latin typeface="Noto Serif" panose="02020600060500020200" pitchFamily="18" charset="0"/>
                <a:hlinkClick r:id="rId3"/>
              </a:rPr>
              <a:t>this article</a:t>
            </a:r>
            <a:r>
              <a:rPr lang="en-GB" sz="2000" b="0" i="1" dirty="0">
                <a:solidFill>
                  <a:srgbClr val="000000"/>
                </a:solidFill>
                <a:effectLst/>
                <a:latin typeface="Noto Serif" panose="02020600060500020200" pitchFamily="18" charset="0"/>
              </a:rPr>
              <a:t> from NIH</a:t>
            </a:r>
            <a:endParaRPr lang="en-GB" sz="2000" b="0" i="0" dirty="0">
              <a:solidFill>
                <a:srgbClr val="000000"/>
              </a:solidFill>
              <a:effectLst/>
              <a:latin typeface="Noto Serif" panose="02020600060500020200" pitchFamily="18" charset="0"/>
            </a:endParaRPr>
          </a:p>
        </p:txBody>
      </p:sp>
      <p:pic>
        <p:nvPicPr>
          <p:cNvPr id="2050" name="Picture 2" descr="Illustration of DNA and human forms">
            <a:extLst>
              <a:ext uri="{FF2B5EF4-FFF2-40B4-BE49-F238E27FC236}">
                <a16:creationId xmlns:a16="http://schemas.microsoft.com/office/drawing/2014/main" id="{8B213220-3967-0083-6960-46CD42BE1A5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643" y="2100262"/>
            <a:ext cx="5989320" cy="39881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20132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320040" y="231820"/>
            <a:ext cx="11491846" cy="1687132"/>
          </a:xfrm>
          <a:prstGeom prst="rect">
            <a:avLst/>
          </a:prstGeom>
        </p:spPr>
        <p:style>
          <a:lnRef idx="2">
            <a:schemeClr val="dk1"/>
          </a:lnRef>
          <a:fillRef idx="1">
            <a:schemeClr val="lt1"/>
          </a:fillRef>
          <a:effectRef idx="0">
            <a:schemeClr val="dk1"/>
          </a:effectRef>
          <a:fontRef idx="minor">
            <a:schemeClr val="dk1"/>
          </a:fontRef>
        </p:style>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fontAlgn="base"/>
            <a:r>
              <a:rPr lang="en-GB" b="1" i="0" dirty="0">
                <a:solidFill>
                  <a:srgbClr val="000000"/>
                </a:solidFill>
                <a:effectLst/>
                <a:latin typeface="Encode Sans Semi Condensed"/>
              </a:rPr>
              <a:t>A Perfectly Preserved Woolly Mammoth</a:t>
            </a:r>
          </a:p>
        </p:txBody>
      </p:sp>
      <p:sp>
        <p:nvSpPr>
          <p:cNvPr id="5" name="TextBox 4"/>
          <p:cNvSpPr txBox="1"/>
          <p:nvPr/>
        </p:nvSpPr>
        <p:spPr>
          <a:xfrm>
            <a:off x="6065963" y="2193272"/>
            <a:ext cx="5537915" cy="4401205"/>
          </a:xfrm>
          <a:prstGeom prst="rect">
            <a:avLst/>
          </a:prstGeom>
          <a:noFill/>
        </p:spPr>
        <p:txBody>
          <a:bodyPr wrap="square" rtlCol="0">
            <a:spAutoFit/>
          </a:bodyPr>
          <a:lstStyle/>
          <a:p>
            <a:pPr algn="l" fontAlgn="base"/>
            <a:r>
              <a:rPr lang="en-GB" sz="2000" b="1" i="0" dirty="0">
                <a:solidFill>
                  <a:srgbClr val="000000"/>
                </a:solidFill>
                <a:effectLst/>
                <a:latin typeface="Noto Serif" panose="02020600060500020200" pitchFamily="18" charset="0"/>
              </a:rPr>
              <a:t>What happened:</a:t>
            </a:r>
            <a:r>
              <a:rPr lang="en-GB" sz="2000" b="0" i="0" dirty="0">
                <a:solidFill>
                  <a:srgbClr val="000000"/>
                </a:solidFill>
                <a:effectLst/>
                <a:latin typeface="Noto Serif" panose="02020600060500020200" pitchFamily="18" charset="0"/>
              </a:rPr>
              <a:t> Gold miners unearth a 35,000 year old, well-preserved baby </a:t>
            </a:r>
            <a:r>
              <a:rPr lang="en-GB" sz="2000" b="0" i="0" u="none" strike="noStrike" dirty="0">
                <a:solidFill>
                  <a:srgbClr val="91BB46"/>
                </a:solidFill>
                <a:effectLst/>
                <a:latin typeface="Noto Serif" panose="02020600060500020200" pitchFamily="18" charset="0"/>
                <a:hlinkClick r:id="rId2"/>
              </a:rPr>
              <a:t>woolly mammoth</a:t>
            </a:r>
            <a:r>
              <a:rPr lang="en-GB" sz="2000" b="0" i="0" dirty="0">
                <a:solidFill>
                  <a:srgbClr val="000000"/>
                </a:solidFill>
                <a:effectLst/>
                <a:latin typeface="Noto Serif" panose="02020600060500020200" pitchFamily="18" charset="0"/>
              </a:rPr>
              <a:t> in the Yukon tundra.</a:t>
            </a:r>
          </a:p>
          <a:p>
            <a:pPr algn="l" fontAlgn="base"/>
            <a:endParaRPr lang="en-GB" sz="2000" b="0" i="0" dirty="0">
              <a:solidFill>
                <a:srgbClr val="000000"/>
              </a:solidFill>
              <a:effectLst/>
              <a:latin typeface="Noto Serif" panose="02020600060500020200" pitchFamily="18" charset="0"/>
            </a:endParaRPr>
          </a:p>
          <a:p>
            <a:pPr algn="l" fontAlgn="base"/>
            <a:r>
              <a:rPr lang="en-GB" sz="2000" b="1" i="0" dirty="0">
                <a:solidFill>
                  <a:srgbClr val="000000"/>
                </a:solidFill>
                <a:effectLst/>
                <a:latin typeface="Noto Serif" panose="02020600060500020200" pitchFamily="18" charset="0"/>
              </a:rPr>
              <a:t>Why it matters:</a:t>
            </a:r>
            <a:r>
              <a:rPr lang="en-GB" sz="2000" b="0" i="0" dirty="0">
                <a:solidFill>
                  <a:srgbClr val="000000"/>
                </a:solidFill>
                <a:effectLst/>
                <a:latin typeface="Noto Serif" panose="02020600060500020200" pitchFamily="18" charset="0"/>
              </a:rPr>
              <a:t> The mammoth, named </a:t>
            </a:r>
            <a:r>
              <a:rPr lang="en-GB" sz="2000" b="0" i="1" dirty="0">
                <a:solidFill>
                  <a:srgbClr val="000000"/>
                </a:solidFill>
                <a:effectLst/>
                <a:latin typeface="Noto Serif" panose="02020600060500020200" pitchFamily="18" charset="0"/>
              </a:rPr>
              <a:t>Nun </a:t>
            </a:r>
            <a:r>
              <a:rPr lang="en-GB" sz="2000" b="0" i="1" dirty="0" err="1">
                <a:solidFill>
                  <a:srgbClr val="000000"/>
                </a:solidFill>
                <a:effectLst/>
                <a:latin typeface="Noto Serif" panose="02020600060500020200" pitchFamily="18" charset="0"/>
              </a:rPr>
              <a:t>cho</a:t>
            </a:r>
            <a:r>
              <a:rPr lang="en-GB" sz="2000" b="0" i="1" dirty="0">
                <a:solidFill>
                  <a:srgbClr val="000000"/>
                </a:solidFill>
                <a:effectLst/>
                <a:latin typeface="Noto Serif" panose="02020600060500020200" pitchFamily="18" charset="0"/>
              </a:rPr>
              <a:t> ga</a:t>
            </a:r>
            <a:r>
              <a:rPr lang="en-GB" sz="2000" b="0" i="0" dirty="0">
                <a:solidFill>
                  <a:srgbClr val="000000"/>
                </a:solidFill>
                <a:effectLst/>
                <a:latin typeface="Noto Serif" panose="02020600060500020200" pitchFamily="18" charset="0"/>
              </a:rPr>
              <a:t> by the </a:t>
            </a:r>
            <a:r>
              <a:rPr lang="en-GB" sz="2000" b="0" i="0" dirty="0" err="1">
                <a:solidFill>
                  <a:srgbClr val="000000"/>
                </a:solidFill>
                <a:effectLst/>
                <a:latin typeface="Noto Serif" panose="02020600060500020200" pitchFamily="18" charset="0"/>
              </a:rPr>
              <a:t>Tr’ondëk</a:t>
            </a:r>
            <a:r>
              <a:rPr lang="en-GB" sz="2000" b="0" i="0" dirty="0">
                <a:solidFill>
                  <a:srgbClr val="000000"/>
                </a:solidFill>
                <a:effectLst/>
                <a:latin typeface="Noto Serif" panose="02020600060500020200" pitchFamily="18" charset="0"/>
              </a:rPr>
              <a:t> </a:t>
            </a:r>
            <a:r>
              <a:rPr lang="en-GB" sz="2000" b="0" i="0" dirty="0" err="1">
                <a:solidFill>
                  <a:srgbClr val="000000"/>
                </a:solidFill>
                <a:effectLst/>
                <a:latin typeface="Noto Serif" panose="02020600060500020200" pitchFamily="18" charset="0"/>
              </a:rPr>
              <a:t>Hwëch’in</a:t>
            </a:r>
            <a:r>
              <a:rPr lang="en-GB" sz="2000" b="0" i="0" dirty="0">
                <a:solidFill>
                  <a:srgbClr val="000000"/>
                </a:solidFill>
                <a:effectLst/>
                <a:latin typeface="Noto Serif" panose="02020600060500020200" pitchFamily="18" charset="0"/>
              </a:rPr>
              <a:t> First Nation, is the most complete specimen discovered in North America to date. Each new discovery allows </a:t>
            </a:r>
            <a:r>
              <a:rPr lang="en-GB" sz="2000" b="0" i="0" dirty="0" err="1">
                <a:solidFill>
                  <a:srgbClr val="000000"/>
                </a:solidFill>
                <a:effectLst/>
                <a:latin typeface="Noto Serif" panose="02020600060500020200" pitchFamily="18" charset="0"/>
              </a:rPr>
              <a:t>paleontologists</a:t>
            </a:r>
            <a:r>
              <a:rPr lang="en-GB" sz="2000" b="0" i="0" dirty="0">
                <a:solidFill>
                  <a:srgbClr val="000000"/>
                </a:solidFill>
                <a:effectLst/>
                <a:latin typeface="Noto Serif" panose="02020600060500020200" pitchFamily="18" charset="0"/>
              </a:rPr>
              <a:t> to broaden our knowledge of biodiversity and how life changes over time.</a:t>
            </a:r>
          </a:p>
          <a:p>
            <a:pPr algn="l" fontAlgn="base"/>
            <a:endParaRPr lang="en-GB" sz="2000" b="0" i="0" dirty="0">
              <a:solidFill>
                <a:srgbClr val="000000"/>
              </a:solidFill>
              <a:effectLst/>
              <a:latin typeface="Noto Serif" panose="02020600060500020200" pitchFamily="18" charset="0"/>
            </a:endParaRPr>
          </a:p>
          <a:p>
            <a:pPr algn="l" fontAlgn="base"/>
            <a:r>
              <a:rPr lang="en-GB" sz="2000" b="0" i="1" dirty="0">
                <a:solidFill>
                  <a:srgbClr val="000000"/>
                </a:solidFill>
                <a:effectLst/>
                <a:latin typeface="Noto Serif" panose="02020600060500020200" pitchFamily="18" charset="0"/>
              </a:rPr>
              <a:t>» To learn more, read </a:t>
            </a:r>
            <a:r>
              <a:rPr lang="en-GB" sz="2000" b="0" i="1" u="none" strike="noStrike" dirty="0">
                <a:solidFill>
                  <a:srgbClr val="91BB46"/>
                </a:solidFill>
                <a:effectLst/>
                <a:latin typeface="Noto Serif" panose="02020600060500020200" pitchFamily="18" charset="0"/>
                <a:hlinkClick r:id="rId3"/>
              </a:rPr>
              <a:t>this article</a:t>
            </a:r>
            <a:r>
              <a:rPr lang="en-GB" sz="2000" b="0" i="1" dirty="0">
                <a:solidFill>
                  <a:srgbClr val="000000"/>
                </a:solidFill>
                <a:effectLst/>
                <a:latin typeface="Noto Serif" panose="02020600060500020200" pitchFamily="18" charset="0"/>
              </a:rPr>
              <a:t> from Smithsonian Magazine</a:t>
            </a:r>
            <a:endParaRPr lang="en-GB" sz="2000" b="0" i="0" dirty="0">
              <a:solidFill>
                <a:srgbClr val="000000"/>
              </a:solidFill>
              <a:effectLst/>
              <a:latin typeface="Noto Serif" panose="02020600060500020200" pitchFamily="18" charset="0"/>
            </a:endParaRPr>
          </a:p>
        </p:txBody>
      </p:sp>
      <p:pic>
        <p:nvPicPr>
          <p:cNvPr id="3" name="Picture 2">
            <a:extLst>
              <a:ext uri="{FF2B5EF4-FFF2-40B4-BE49-F238E27FC236}">
                <a16:creationId xmlns:a16="http://schemas.microsoft.com/office/drawing/2014/main" id="{946637FD-3335-72CD-9920-E17A3E6878E5}"/>
              </a:ext>
            </a:extLst>
          </p:cNvPr>
          <p:cNvPicPr>
            <a:picLocks noChangeAspect="1"/>
          </p:cNvPicPr>
          <p:nvPr/>
        </p:nvPicPr>
        <p:blipFill>
          <a:blip r:embed="rId4"/>
          <a:stretch>
            <a:fillRect/>
          </a:stretch>
        </p:blipFill>
        <p:spPr>
          <a:xfrm>
            <a:off x="320040" y="2193272"/>
            <a:ext cx="5537915" cy="4153436"/>
          </a:xfrm>
          <a:prstGeom prst="rect">
            <a:avLst/>
          </a:prstGeom>
        </p:spPr>
      </p:pic>
    </p:spTree>
    <p:extLst>
      <p:ext uri="{BB962C8B-B14F-4D97-AF65-F5344CB8AC3E}">
        <p14:creationId xmlns:p14="http://schemas.microsoft.com/office/powerpoint/2010/main" val="39753147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320040" y="231820"/>
            <a:ext cx="11491846" cy="1687132"/>
          </a:xfrm>
          <a:prstGeom prst="rect">
            <a:avLst/>
          </a:prstGeom>
        </p:spPr>
        <p:style>
          <a:lnRef idx="2">
            <a:schemeClr val="dk1"/>
          </a:lnRef>
          <a:fillRef idx="1">
            <a:schemeClr val="lt1"/>
          </a:fillRef>
          <a:effectRef idx="0">
            <a:schemeClr val="dk1"/>
          </a:effectRef>
          <a:fontRef idx="minor">
            <a:schemeClr val="dk1"/>
          </a:fontRef>
        </p:style>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fontAlgn="base"/>
            <a:r>
              <a:rPr lang="en-GB" b="1" i="0" dirty="0">
                <a:solidFill>
                  <a:srgbClr val="000000"/>
                </a:solidFill>
                <a:effectLst/>
                <a:latin typeface="Encode Sans Semi Condensed"/>
              </a:rPr>
              <a:t>The Rise of AI Art</a:t>
            </a:r>
          </a:p>
        </p:txBody>
      </p:sp>
      <p:sp>
        <p:nvSpPr>
          <p:cNvPr id="5" name="TextBox 4"/>
          <p:cNvSpPr txBox="1"/>
          <p:nvPr/>
        </p:nvSpPr>
        <p:spPr>
          <a:xfrm>
            <a:off x="6065963" y="2149019"/>
            <a:ext cx="5537915" cy="4708981"/>
          </a:xfrm>
          <a:prstGeom prst="rect">
            <a:avLst/>
          </a:prstGeom>
          <a:noFill/>
        </p:spPr>
        <p:txBody>
          <a:bodyPr wrap="square" rtlCol="0">
            <a:spAutoFit/>
          </a:bodyPr>
          <a:lstStyle/>
          <a:p>
            <a:pPr algn="l" fontAlgn="base"/>
            <a:r>
              <a:rPr lang="en-GB" sz="2000" b="1" i="0" dirty="0">
                <a:solidFill>
                  <a:srgbClr val="000000"/>
                </a:solidFill>
                <a:effectLst/>
                <a:latin typeface="Noto Serif" panose="02020600060500020200" pitchFamily="18" charset="0"/>
              </a:rPr>
              <a:t>What happened:</a:t>
            </a:r>
            <a:r>
              <a:rPr lang="en-GB" sz="2000" b="0" i="0" dirty="0">
                <a:solidFill>
                  <a:srgbClr val="000000"/>
                </a:solidFill>
                <a:effectLst/>
                <a:latin typeface="Noto Serif" panose="02020600060500020200" pitchFamily="18" charset="0"/>
              </a:rPr>
              <a:t> Access to new computer programs, such as DALL-E and </a:t>
            </a:r>
            <a:r>
              <a:rPr lang="en-GB" sz="2000" b="0" i="0" dirty="0" err="1">
                <a:solidFill>
                  <a:srgbClr val="000000"/>
                </a:solidFill>
                <a:effectLst/>
                <a:latin typeface="Noto Serif" panose="02020600060500020200" pitchFamily="18" charset="0"/>
              </a:rPr>
              <a:t>Midjourney</a:t>
            </a:r>
            <a:r>
              <a:rPr lang="en-GB" sz="2000" b="0" i="0" dirty="0">
                <a:solidFill>
                  <a:srgbClr val="000000"/>
                </a:solidFill>
                <a:effectLst/>
                <a:latin typeface="Noto Serif" panose="02020600060500020200" pitchFamily="18" charset="0"/>
              </a:rPr>
              <a:t>, give members of the general public the ability to create images from text-prompts.</a:t>
            </a:r>
          </a:p>
          <a:p>
            <a:pPr algn="l" fontAlgn="base"/>
            <a:endParaRPr lang="en-GB" sz="2000" b="0" i="0" dirty="0">
              <a:solidFill>
                <a:srgbClr val="000000"/>
              </a:solidFill>
              <a:effectLst/>
              <a:latin typeface="Noto Serif" panose="02020600060500020200" pitchFamily="18" charset="0"/>
            </a:endParaRPr>
          </a:p>
          <a:p>
            <a:pPr algn="l" fontAlgn="base"/>
            <a:r>
              <a:rPr lang="en-GB" sz="2000" b="1" i="0" dirty="0">
                <a:solidFill>
                  <a:srgbClr val="000000"/>
                </a:solidFill>
                <a:effectLst/>
                <a:latin typeface="Noto Serif" panose="02020600060500020200" pitchFamily="18" charset="0"/>
              </a:rPr>
              <a:t>Why it matters:</a:t>
            </a:r>
            <a:r>
              <a:rPr lang="en-GB" sz="2000" b="0" i="0" dirty="0">
                <a:solidFill>
                  <a:srgbClr val="000000"/>
                </a:solidFill>
                <a:effectLst/>
                <a:latin typeface="Noto Serif" panose="02020600060500020200" pitchFamily="18" charset="0"/>
              </a:rPr>
              <a:t> Widespread access to generative AI tools fuels inspiration—and controversy. Concern for artist rights and copyright violations grow as these programs potentially threaten to diminish creative </a:t>
            </a:r>
            <a:r>
              <a:rPr lang="en-GB" sz="2000" b="0" i="0" dirty="0" err="1">
                <a:solidFill>
                  <a:srgbClr val="000000"/>
                </a:solidFill>
                <a:effectLst/>
                <a:latin typeface="Noto Serif" panose="02020600060500020200" pitchFamily="18" charset="0"/>
              </a:rPr>
              <a:t>labor</a:t>
            </a:r>
            <a:r>
              <a:rPr lang="en-GB" sz="2000" b="0" i="0" dirty="0">
                <a:solidFill>
                  <a:srgbClr val="000000"/>
                </a:solidFill>
                <a:effectLst/>
                <a:latin typeface="Noto Serif" panose="02020600060500020200" pitchFamily="18" charset="0"/>
              </a:rPr>
              <a:t>.</a:t>
            </a:r>
          </a:p>
          <a:p>
            <a:pPr algn="l" fontAlgn="base"/>
            <a:endParaRPr lang="en-GB" sz="2000" b="0" i="0" dirty="0">
              <a:solidFill>
                <a:srgbClr val="000000"/>
              </a:solidFill>
              <a:effectLst/>
              <a:latin typeface="Noto Serif" panose="02020600060500020200" pitchFamily="18" charset="0"/>
            </a:endParaRPr>
          </a:p>
          <a:p>
            <a:pPr algn="l" fontAlgn="base"/>
            <a:r>
              <a:rPr lang="en-GB" sz="2000" b="0" i="1" dirty="0">
                <a:solidFill>
                  <a:srgbClr val="000000"/>
                </a:solidFill>
                <a:effectLst/>
                <a:latin typeface="Noto Serif" panose="02020600060500020200" pitchFamily="18" charset="0"/>
              </a:rPr>
              <a:t>» To learn more, read </a:t>
            </a:r>
            <a:r>
              <a:rPr lang="en-GB" sz="2000" b="0" i="1" u="none" strike="noStrike" dirty="0">
                <a:solidFill>
                  <a:srgbClr val="91BB46"/>
                </a:solidFill>
                <a:effectLst/>
                <a:latin typeface="Noto Serif" panose="02020600060500020200" pitchFamily="18" charset="0"/>
                <a:hlinkClick r:id="rId2"/>
              </a:rPr>
              <a:t>this article</a:t>
            </a:r>
            <a:r>
              <a:rPr lang="en-GB" sz="2000" b="0" i="1" dirty="0">
                <a:solidFill>
                  <a:srgbClr val="000000"/>
                </a:solidFill>
                <a:effectLst/>
                <a:latin typeface="Noto Serif" panose="02020600060500020200" pitchFamily="18" charset="0"/>
              </a:rPr>
              <a:t> by </a:t>
            </a:r>
            <a:r>
              <a:rPr lang="en-GB" sz="2000" b="0" i="1" dirty="0" err="1">
                <a:solidFill>
                  <a:srgbClr val="000000"/>
                </a:solidFill>
                <a:effectLst/>
                <a:latin typeface="Noto Serif" panose="02020600060500020200" pitchFamily="18" charset="0"/>
              </a:rPr>
              <a:t>MyModernMet</a:t>
            </a:r>
            <a:r>
              <a:rPr lang="en-GB" sz="2000" b="0" i="1" dirty="0">
                <a:solidFill>
                  <a:srgbClr val="000000"/>
                </a:solidFill>
                <a:effectLst/>
                <a:latin typeface="Noto Serif" panose="02020600060500020200" pitchFamily="18" charset="0"/>
              </a:rPr>
              <a:t>, or watch </a:t>
            </a:r>
            <a:r>
              <a:rPr lang="en-GB" sz="2000" b="0" i="1" u="none" strike="noStrike" dirty="0">
                <a:solidFill>
                  <a:srgbClr val="91BB46"/>
                </a:solidFill>
                <a:effectLst/>
                <a:latin typeface="Noto Serif" panose="02020600060500020200" pitchFamily="18" charset="0"/>
                <a:hlinkClick r:id="rId3"/>
              </a:rPr>
              <a:t>this video</a:t>
            </a:r>
            <a:r>
              <a:rPr lang="en-GB" sz="2000" b="0" i="1" dirty="0">
                <a:solidFill>
                  <a:srgbClr val="000000"/>
                </a:solidFill>
                <a:effectLst/>
                <a:latin typeface="Noto Serif" panose="02020600060500020200" pitchFamily="18" charset="0"/>
              </a:rPr>
              <a:t> by Cleo Abram.</a:t>
            </a:r>
            <a:endParaRPr lang="en-GB" sz="2000" b="0" i="0" dirty="0">
              <a:solidFill>
                <a:srgbClr val="000000"/>
              </a:solidFill>
              <a:effectLst/>
              <a:latin typeface="Noto Serif" panose="02020600060500020200" pitchFamily="18" charset="0"/>
            </a:endParaRPr>
          </a:p>
        </p:txBody>
      </p:sp>
      <p:pic>
        <p:nvPicPr>
          <p:cNvPr id="4098" name="Picture 2" descr="AI Art Made with DALL•E">
            <a:extLst>
              <a:ext uri="{FF2B5EF4-FFF2-40B4-BE49-F238E27FC236}">
                <a16:creationId xmlns:a16="http://schemas.microsoft.com/office/drawing/2014/main" id="{EE51B56A-075A-D657-CCED-1F632711C9D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7240" y="2099900"/>
            <a:ext cx="4526280" cy="45262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10143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320040" y="231820"/>
            <a:ext cx="11491846" cy="1687132"/>
          </a:xfrm>
          <a:prstGeom prst="rect">
            <a:avLst/>
          </a:prstGeom>
        </p:spPr>
        <p:style>
          <a:lnRef idx="2">
            <a:schemeClr val="dk1"/>
          </a:lnRef>
          <a:fillRef idx="1">
            <a:schemeClr val="lt1"/>
          </a:fillRef>
          <a:effectRef idx="0">
            <a:schemeClr val="dk1"/>
          </a:effectRef>
          <a:fontRef idx="minor">
            <a:schemeClr val="dk1"/>
          </a:fontRef>
        </p:style>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fontAlgn="base"/>
            <a:r>
              <a:rPr lang="en-GB" b="1" i="0" dirty="0">
                <a:solidFill>
                  <a:srgbClr val="000000"/>
                </a:solidFill>
                <a:effectLst/>
                <a:latin typeface="Encode Sans Semi Condensed"/>
              </a:rPr>
              <a:t>Dead Organs Get a Second Chance</a:t>
            </a:r>
          </a:p>
        </p:txBody>
      </p:sp>
      <p:sp>
        <p:nvSpPr>
          <p:cNvPr id="5" name="TextBox 4"/>
          <p:cNvSpPr txBox="1"/>
          <p:nvPr/>
        </p:nvSpPr>
        <p:spPr>
          <a:xfrm>
            <a:off x="6065963" y="2149019"/>
            <a:ext cx="5537915" cy="4401205"/>
          </a:xfrm>
          <a:prstGeom prst="rect">
            <a:avLst/>
          </a:prstGeom>
          <a:noFill/>
        </p:spPr>
        <p:txBody>
          <a:bodyPr wrap="square" rtlCol="0">
            <a:spAutoFit/>
          </a:bodyPr>
          <a:lstStyle/>
          <a:p>
            <a:pPr algn="l" fontAlgn="base"/>
            <a:r>
              <a:rPr lang="en-GB" sz="2000" b="1" i="0" dirty="0">
                <a:solidFill>
                  <a:srgbClr val="000000"/>
                </a:solidFill>
                <a:effectLst/>
                <a:latin typeface="Noto Serif" panose="02020600060500020200" pitchFamily="18" charset="0"/>
              </a:rPr>
              <a:t>What happened:</a:t>
            </a:r>
            <a:r>
              <a:rPr lang="en-GB" sz="2000" b="0" i="0" dirty="0">
                <a:solidFill>
                  <a:srgbClr val="000000"/>
                </a:solidFill>
                <a:effectLst/>
                <a:latin typeface="Noto Serif" panose="02020600060500020200" pitchFamily="18" charset="0"/>
              </a:rPr>
              <a:t> Researchers create a perfusion system that can revitalize organs after cellular death. Using a special mixture of blood and nutrients, organs of a dead pig can be sustained after death—and in some cases, even promote cellular repair.</a:t>
            </a:r>
          </a:p>
          <a:p>
            <a:pPr algn="l" fontAlgn="base"/>
            <a:endParaRPr lang="en-GB" sz="2000" b="1" i="0" dirty="0">
              <a:solidFill>
                <a:srgbClr val="000000"/>
              </a:solidFill>
              <a:effectLst/>
              <a:latin typeface="Noto Serif" panose="02020600060500020200" pitchFamily="18" charset="0"/>
            </a:endParaRPr>
          </a:p>
          <a:p>
            <a:pPr algn="l" fontAlgn="base"/>
            <a:r>
              <a:rPr lang="en-GB" sz="2000" b="1" i="0" dirty="0">
                <a:solidFill>
                  <a:srgbClr val="000000"/>
                </a:solidFill>
                <a:effectLst/>
                <a:latin typeface="Noto Serif" panose="02020600060500020200" pitchFamily="18" charset="0"/>
              </a:rPr>
              <a:t>Why it matters:</a:t>
            </a:r>
            <a:r>
              <a:rPr lang="en-GB" sz="2000" b="0" i="0" dirty="0">
                <a:solidFill>
                  <a:srgbClr val="000000"/>
                </a:solidFill>
                <a:effectLst/>
                <a:latin typeface="Noto Serif" panose="02020600060500020200" pitchFamily="18" charset="0"/>
              </a:rPr>
              <a:t> This discovery could potentially lead to a greater shelf-life and supply of organs for transplant.</a:t>
            </a:r>
          </a:p>
          <a:p>
            <a:pPr algn="l" fontAlgn="base"/>
            <a:endParaRPr lang="en-GB" sz="2000" b="0" i="1" dirty="0">
              <a:solidFill>
                <a:srgbClr val="000000"/>
              </a:solidFill>
              <a:effectLst/>
              <a:latin typeface="Noto Serif" panose="02020600060500020200" pitchFamily="18" charset="0"/>
            </a:endParaRPr>
          </a:p>
          <a:p>
            <a:pPr algn="l" fontAlgn="base"/>
            <a:r>
              <a:rPr lang="en-GB" sz="2000" b="0" i="1" dirty="0">
                <a:solidFill>
                  <a:srgbClr val="000000"/>
                </a:solidFill>
                <a:effectLst/>
                <a:latin typeface="Noto Serif" panose="02020600060500020200" pitchFamily="18" charset="0"/>
              </a:rPr>
              <a:t>» To learn more, read </a:t>
            </a:r>
            <a:r>
              <a:rPr lang="en-GB" sz="2000" b="0" i="1" u="none" strike="noStrike" dirty="0">
                <a:solidFill>
                  <a:srgbClr val="91BB46"/>
                </a:solidFill>
                <a:effectLst/>
                <a:latin typeface="Noto Serif" panose="02020600060500020200" pitchFamily="18" charset="0"/>
                <a:hlinkClick r:id="rId2"/>
              </a:rPr>
              <a:t>this article</a:t>
            </a:r>
            <a:r>
              <a:rPr lang="en-GB" sz="2000" b="0" i="1" dirty="0">
                <a:solidFill>
                  <a:srgbClr val="000000"/>
                </a:solidFill>
                <a:effectLst/>
                <a:latin typeface="Noto Serif" panose="02020600060500020200" pitchFamily="18" charset="0"/>
              </a:rPr>
              <a:t> by Scientific American, or </a:t>
            </a:r>
            <a:r>
              <a:rPr lang="en-GB" sz="2000" b="0" i="1" u="none" strike="noStrike" dirty="0">
                <a:solidFill>
                  <a:srgbClr val="91BB46"/>
                </a:solidFill>
                <a:effectLst/>
                <a:latin typeface="Noto Serif" panose="02020600060500020200" pitchFamily="18" charset="0"/>
                <a:hlinkClick r:id="rId3"/>
              </a:rPr>
              <a:t>this article</a:t>
            </a:r>
            <a:r>
              <a:rPr lang="en-GB" sz="2000" b="0" i="1" dirty="0">
                <a:solidFill>
                  <a:srgbClr val="000000"/>
                </a:solidFill>
                <a:effectLst/>
                <a:latin typeface="Noto Serif" panose="02020600060500020200" pitchFamily="18" charset="0"/>
              </a:rPr>
              <a:t> from the New York Times</a:t>
            </a:r>
            <a:endParaRPr lang="en-GB" sz="2000" b="0" i="0" dirty="0">
              <a:solidFill>
                <a:srgbClr val="000000"/>
              </a:solidFill>
              <a:effectLst/>
              <a:latin typeface="Noto Serif" panose="02020600060500020200" pitchFamily="18" charset="0"/>
            </a:endParaRPr>
          </a:p>
        </p:txBody>
      </p:sp>
      <p:pic>
        <p:nvPicPr>
          <p:cNvPr id="3074" name="Picture 2" descr="How Scientists Revived Dead Pigs' Organs, and What the Feat Means for Transplants">
            <a:extLst>
              <a:ext uri="{FF2B5EF4-FFF2-40B4-BE49-F238E27FC236}">
                <a16:creationId xmlns:a16="http://schemas.microsoft.com/office/drawing/2014/main" id="{BF8048D5-FC48-CC15-EE87-B1087A8FD46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2420" y="2473196"/>
            <a:ext cx="5619750" cy="3752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006488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1596</TotalTime>
  <Words>1446</Words>
  <Application>Microsoft Office PowerPoint</Application>
  <PresentationFormat>Widescreen</PresentationFormat>
  <Paragraphs>96</Paragraphs>
  <Slides>23</Slides>
  <Notes>5</Notes>
  <HiddenSlides>0</HiddenSlides>
  <MMClips>7</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23</vt:i4>
      </vt:variant>
    </vt:vector>
  </HeadingPairs>
  <TitlesOfParts>
    <vt:vector size="30" baseType="lpstr">
      <vt:lpstr>Arial</vt:lpstr>
      <vt:lpstr>Calibri</vt:lpstr>
      <vt:lpstr>Calibri Light</vt:lpstr>
      <vt:lpstr>Encode Sans Semi Condensed</vt:lpstr>
      <vt:lpstr>GrilledCheese BTN</vt:lpstr>
      <vt:lpstr>Noto Serif</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Ayala</dc:creator>
  <cp:lastModifiedBy>Debbage D</cp:lastModifiedBy>
  <cp:revision>13</cp:revision>
  <dcterms:created xsi:type="dcterms:W3CDTF">2016-03-15T08:38:07Z</dcterms:created>
  <dcterms:modified xsi:type="dcterms:W3CDTF">2023-03-09T23:25:46Z</dcterms:modified>
</cp:coreProperties>
</file>